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367" r:id="rId5"/>
    <p:sldId id="368" r:id="rId6"/>
    <p:sldId id="369" r:id="rId7"/>
    <p:sldId id="370" r:id="rId8"/>
    <p:sldId id="371" r:id="rId9"/>
    <p:sldId id="372" r:id="rId10"/>
    <p:sldId id="389" r:id="rId11"/>
    <p:sldId id="381" r:id="rId12"/>
    <p:sldId id="375" r:id="rId13"/>
    <p:sldId id="379" r:id="rId14"/>
    <p:sldId id="380" r:id="rId15"/>
    <p:sldId id="374" r:id="rId16"/>
    <p:sldId id="376" r:id="rId17"/>
    <p:sldId id="377" r:id="rId18"/>
    <p:sldId id="349" r:id="rId19"/>
    <p:sldId id="390" r:id="rId20"/>
    <p:sldId id="392" r:id="rId21"/>
    <p:sldId id="393" r:id="rId22"/>
    <p:sldId id="394" r:id="rId23"/>
    <p:sldId id="395" r:id="rId24"/>
    <p:sldId id="396" r:id="rId25"/>
    <p:sldId id="398" r:id="rId26"/>
    <p:sldId id="399" r:id="rId27"/>
    <p:sldId id="400" r:id="rId28"/>
    <p:sldId id="401" r:id="rId29"/>
    <p:sldId id="348"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A8"/>
    <a:srgbClr val="0000FF"/>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206" autoAdjust="0"/>
  </p:normalViewPr>
  <p:slideViewPr>
    <p:cSldViewPr snapToGrid="0">
      <p:cViewPr varScale="1">
        <p:scale>
          <a:sx n="109" d="100"/>
          <a:sy n="109" d="100"/>
        </p:scale>
        <p:origin x="667" y="134"/>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dirty="0">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dirty="0">
                <a:latin typeface="Calibri"/>
                <a:cs typeface="Calibri"/>
              </a:rPr>
              <a:t>These are the list of chapters that we are going to cover in these foundation codes. Those are chapter one what are AI and ML? chapter 2 applied Python programming in AI,  and chapter 3 is</a:t>
            </a:r>
            <a:r>
              <a:rPr lang="en-US" b="1" dirty="0"/>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dirty="0">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dirty="0">
                <a:solidFill>
                  <a:srgbClr val="213163"/>
                </a:solidFill>
              </a:rPr>
              <a:t>Reference</a:t>
            </a:r>
            <a:endParaRPr lang="en-US" sz="2000" dirty="0"/>
          </a:p>
          <a:p>
            <a:pPr marL="173736" indent="-173736">
              <a:buFont typeface="Arial" panose="020B0604020202020204" pitchFamily="34" charset="0"/>
              <a:buChar char="•"/>
              <a:tabLst>
                <a:tab pos="0" algn="l"/>
              </a:tabLst>
            </a:pPr>
            <a:endParaRPr lang="en-IN" sz="2000" spc="-1" dirty="0"/>
          </a:p>
          <a:p>
            <a:pPr marL="173736" indent="-173736">
              <a:buFont typeface="Arial" panose="020B0604020202020204" pitchFamily="34" charset="0"/>
              <a:buChar char="•"/>
              <a:tabLst>
                <a:tab pos="0" algn="l"/>
              </a:tabLst>
            </a:pPr>
            <a:r>
              <a:rPr lang="en-IN" sz="2000" spc="-1" dirty="0"/>
              <a:t>These are the references for this session.</a:t>
            </a:r>
            <a:endParaRPr lang="en-IN"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dirty="0">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dirty="0"/>
              <a:t>thank you very much for joining</a:t>
            </a:r>
            <a:r>
              <a:rPr lang="en-IN" b="0" dirty="0"/>
              <a:t> this </a:t>
            </a:r>
            <a:r>
              <a:rPr lang="en-IN" dirty="0"/>
              <a:t>PPT</a:t>
            </a:r>
            <a:r>
              <a:rPr lang="en-IN" b="0" dirty="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26</a:t>
            </a:fld>
            <a:endParaRPr lang="en-US" sz="1200" b="0" strike="noStrike" spc="-1" dirty="0">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16-02-2024</a:t>
            </a:fld>
            <a:endParaRPr lang="en-US" dirty="0"/>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dirty="0"/>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NAME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2"/>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7064653" cy="3341996"/>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p>
        </p:txBody>
      </p:sp>
      <p:grpSp>
        <p:nvGrpSpPr>
          <p:cNvPr id="6" name="Group 5">
            <a:extLst>
              <a:ext uri="{FF2B5EF4-FFF2-40B4-BE49-F238E27FC236}">
                <a16:creationId xmlns:a16="http://schemas.microsoft.com/office/drawing/2014/main" id="{EBB721ED-22E4-6DB0-5857-C0300ED9B39A}"/>
              </a:ext>
            </a:extLst>
          </p:cNvPr>
          <p:cNvGrpSpPr/>
          <p:nvPr/>
        </p:nvGrpSpPr>
        <p:grpSpPr>
          <a:xfrm>
            <a:off x="1642907" y="1289600"/>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00427" y="2090789"/>
            <a:ext cx="6709285" cy="2062103"/>
          </a:xfrm>
          <a:prstGeom prst="rect">
            <a:avLst/>
          </a:prstGeom>
          <a:noFill/>
        </p:spPr>
        <p:txBody>
          <a:bodyPr wrap="square">
            <a:spAutoFit/>
          </a:bodyPr>
          <a:lstStyle/>
          <a:p>
            <a:pPr algn="ctr"/>
            <a:r>
              <a:rPr lang="en-US" sz="2200" b="1" dirty="0">
                <a:latin typeface="Times New Roman" panose="02020603050405020304" pitchFamily="18" charset="0"/>
                <a:cs typeface="Times New Roman" panose="02020603050405020304" pitchFamily="18" charset="0"/>
              </a:rPr>
              <a:t>ONLINE BLOOD BANK &amp; DONOR MANAGEMENT SYSTEM</a:t>
            </a:r>
          </a:p>
          <a:p>
            <a:r>
              <a:rPr lang="en-US" sz="1400" b="1" dirty="0">
                <a:latin typeface="Times New Roman" panose="02020603050405020304" pitchFamily="18" charset="0"/>
                <a:cs typeface="Times New Roman" panose="02020603050405020304" pitchFamily="18" charset="0"/>
              </a:rPr>
              <a:t>Team Members:   </a:t>
            </a:r>
          </a:p>
          <a:p>
            <a:r>
              <a:rPr lang="en-US" dirty="0">
                <a:latin typeface="Times New Roman" panose="02020603050405020304" pitchFamily="18" charset="0"/>
                <a:cs typeface="Times New Roman" panose="02020603050405020304" pitchFamily="18" charset="0"/>
              </a:rPr>
              <a:t>MK SREYA	     		</a:t>
            </a:r>
            <a:r>
              <a:rPr lang="en-US" sz="1400" b="1" dirty="0">
                <a:latin typeface="Times New Roman" panose="02020603050405020304" pitchFamily="18" charset="0"/>
                <a:cs typeface="Times New Roman" panose="02020603050405020304" pitchFamily="18" charset="0"/>
              </a:rPr>
              <a:t>Guide:</a:t>
            </a:r>
            <a:r>
              <a:rPr lang="en-US" sz="1400" dirty="0">
                <a:latin typeface="Times New Roman" panose="02020603050405020304" pitchFamily="18" charset="0"/>
                <a:cs typeface="Times New Roman" panose="02020603050405020304" pitchFamily="18" charset="0"/>
              </a:rPr>
              <a:t> UMA MAHESHWARI R</a:t>
            </a:r>
          </a:p>
          <a:p>
            <a:r>
              <a:rPr lang="en-US" dirty="0">
                <a:latin typeface="Times New Roman" panose="02020603050405020304" pitchFamily="18" charset="0"/>
                <a:cs typeface="Times New Roman" panose="02020603050405020304" pitchFamily="18" charset="0"/>
              </a:rPr>
              <a:t>RUKHAIAH</a:t>
            </a:r>
          </a:p>
          <a:p>
            <a:r>
              <a:rPr lang="en-US" dirty="0">
                <a:latin typeface="Times New Roman" panose="02020603050405020304" pitchFamily="18" charset="0"/>
                <a:cs typeface="Times New Roman" panose="02020603050405020304" pitchFamily="18" charset="0"/>
              </a:rPr>
              <a:t>SASIKALA P</a:t>
            </a:r>
          </a:p>
          <a:p>
            <a:r>
              <a:rPr lang="en-US" dirty="0">
                <a:latin typeface="Times New Roman" panose="02020603050405020304" pitchFamily="18" charset="0"/>
                <a:cs typeface="Times New Roman" panose="02020603050405020304" pitchFamily="18" charset="0"/>
              </a:rPr>
              <a:t>TEJASWI</a:t>
            </a:r>
            <a:r>
              <a:rPr lang="en-US" sz="1400" dirty="0">
                <a:latin typeface="Times New Roman" panose="02020603050405020304" pitchFamily="18" charset="0"/>
                <a:cs typeface="Times New Roman" panose="02020603050405020304" pitchFamily="18" charset="0"/>
              </a:rPr>
              <a:t> P</a:t>
            </a:r>
          </a:p>
          <a:p>
            <a:r>
              <a:rPr lang="en-US" sz="1400" dirty="0">
                <a:latin typeface="Times New Roman" panose="02020603050405020304" pitchFamily="18" charset="0"/>
                <a:cs typeface="Times New Roman" panose="02020603050405020304" pitchFamily="18" charset="0"/>
              </a:rPr>
              <a:t>YASASWINI V</a:t>
            </a:r>
          </a:p>
        </p:txBody>
      </p:sp>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4D3B-DDB7-4B6C-BEC3-B96F05B0EEA8}"/>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Algorithm</a:t>
            </a:r>
            <a:endParaRPr lang="en-US" sz="2400" dirty="0"/>
          </a:p>
        </p:txBody>
      </p:sp>
      <p:sp>
        <p:nvSpPr>
          <p:cNvPr id="3" name="TextBox 2">
            <a:extLst>
              <a:ext uri="{FF2B5EF4-FFF2-40B4-BE49-F238E27FC236}">
                <a16:creationId xmlns:a16="http://schemas.microsoft.com/office/drawing/2014/main" id="{36B3B0CB-9826-A539-1CC1-261636554A86}"/>
              </a:ext>
            </a:extLst>
          </p:cNvPr>
          <p:cNvSpPr txBox="1"/>
          <p:nvPr/>
        </p:nvSpPr>
        <p:spPr>
          <a:xfrm>
            <a:off x="267610" y="1017725"/>
            <a:ext cx="8608780" cy="3285323"/>
          </a:xfrm>
          <a:prstGeom prst="rect">
            <a:avLst/>
          </a:prstGeom>
          <a:noFill/>
        </p:spPr>
        <p:txBody>
          <a:bodyPr wrap="square" rtlCol="0">
            <a:spAutoFit/>
          </a:bodyPr>
          <a:lstStyle/>
          <a:p>
            <a:pPr>
              <a:lnSpc>
                <a:spcPct val="150000"/>
              </a:lnSpc>
            </a:pPr>
            <a:r>
              <a:rPr lang="en-GB" b="1" dirty="0">
                <a:latin typeface="Times New Roman" panose="02020603050405020304" pitchFamily="18" charset="0"/>
                <a:cs typeface="Times New Roman" panose="02020603050405020304" pitchFamily="18" charset="0"/>
              </a:rPr>
              <a:t>4</a:t>
            </a:r>
            <a:r>
              <a:rPr lang="en-GB" sz="1400" b="1" dirty="0">
                <a:latin typeface="Times New Roman" panose="02020603050405020304" pitchFamily="18" charset="0"/>
                <a:cs typeface="Times New Roman" panose="02020603050405020304" pitchFamily="18" charset="0"/>
              </a:rPr>
              <a:t>. Notification Algorithm:</a:t>
            </a:r>
          </a:p>
          <a:p>
            <a:pPr marL="342900" indent="-342900">
              <a:lnSpc>
                <a:spcPct val="150000"/>
              </a:lnSpc>
              <a:buFont typeface="Wingdings" panose="05000000000000000000" pitchFamily="2" charset="2"/>
              <a:buChar char="Ø"/>
            </a:pPr>
            <a:r>
              <a:rPr lang="en-GB" sz="1400" dirty="0">
                <a:latin typeface="Times New Roman" panose="02020603050405020304" pitchFamily="18" charset="0"/>
                <a:cs typeface="Times New Roman" panose="02020603050405020304" pitchFamily="18" charset="0"/>
              </a:rPr>
              <a:t>Notify the admin when a new donor registers.</a:t>
            </a:r>
          </a:p>
          <a:p>
            <a:pPr marL="342900" indent="-342900">
              <a:lnSpc>
                <a:spcPct val="150000"/>
              </a:lnSpc>
              <a:buFont typeface="Wingdings" panose="05000000000000000000" pitchFamily="2" charset="2"/>
              <a:buChar char="Ø"/>
            </a:pPr>
            <a:r>
              <a:rPr lang="en-GB" sz="1400" dirty="0">
                <a:latin typeface="Times New Roman" panose="02020603050405020304" pitchFamily="18" charset="0"/>
                <a:cs typeface="Times New Roman" panose="02020603050405020304" pitchFamily="18" charset="0"/>
              </a:rPr>
              <a:t>Notify the admin when a user requests a donor's contact details.</a:t>
            </a:r>
          </a:p>
          <a:p>
            <a:pPr>
              <a:lnSpc>
                <a:spcPct val="150000"/>
              </a:lnSpc>
            </a:pPr>
            <a:r>
              <a:rPr lang="en-GB" b="1" dirty="0">
                <a:latin typeface="Times New Roman" panose="02020603050405020304" pitchFamily="18" charset="0"/>
                <a:cs typeface="Times New Roman" panose="02020603050405020304" pitchFamily="18" charset="0"/>
              </a:rPr>
              <a:t>5.</a:t>
            </a:r>
            <a:r>
              <a:rPr lang="en-GB" sz="1400" b="1" dirty="0">
                <a:latin typeface="Times New Roman" panose="02020603050405020304" pitchFamily="18" charset="0"/>
                <a:cs typeface="Times New Roman" panose="02020603050405020304" pitchFamily="18" charset="0"/>
              </a:rPr>
              <a:t> Security Algorithm:</a:t>
            </a:r>
          </a:p>
          <a:p>
            <a:pPr marL="342900" indent="-342900">
              <a:lnSpc>
                <a:spcPct val="150000"/>
              </a:lnSpc>
              <a:buFont typeface="Wingdings" panose="05000000000000000000" pitchFamily="2" charset="2"/>
              <a:buChar char="Ø"/>
            </a:pPr>
            <a:r>
              <a:rPr lang="en-GB" sz="1400" dirty="0">
                <a:latin typeface="Times New Roman" panose="02020603050405020304" pitchFamily="18" charset="0"/>
                <a:cs typeface="Times New Roman" panose="02020603050405020304" pitchFamily="18" charset="0"/>
              </a:rPr>
              <a:t>Implement secure data storage and transmission protocols to protect donor information.</a:t>
            </a:r>
          </a:p>
          <a:p>
            <a:pPr marL="342900" indent="-342900">
              <a:lnSpc>
                <a:spcPct val="150000"/>
              </a:lnSpc>
              <a:buFont typeface="Wingdings" panose="05000000000000000000" pitchFamily="2" charset="2"/>
              <a:buChar char="Ø"/>
            </a:pPr>
            <a:r>
              <a:rPr lang="en-GB" sz="1400" dirty="0">
                <a:latin typeface="Times New Roman" panose="02020603050405020304" pitchFamily="18" charset="0"/>
                <a:cs typeface="Times New Roman" panose="02020603050405020304" pitchFamily="18" charset="0"/>
              </a:rPr>
              <a:t>Ensure that only authorized users (admin and registered donors) can access the system.</a:t>
            </a:r>
          </a:p>
          <a:p>
            <a:pPr>
              <a:lnSpc>
                <a:spcPct val="150000"/>
              </a:lnSpc>
            </a:pPr>
            <a:r>
              <a:rPr lang="en-GB" b="1" dirty="0">
                <a:latin typeface="Times New Roman" panose="02020603050405020304" pitchFamily="18" charset="0"/>
                <a:cs typeface="Times New Roman" panose="02020603050405020304" pitchFamily="18" charset="0"/>
              </a:rPr>
              <a:t>6.</a:t>
            </a:r>
            <a:r>
              <a:rPr lang="en-GB" sz="1400" b="1" dirty="0">
                <a:latin typeface="Times New Roman" panose="02020603050405020304" pitchFamily="18" charset="0"/>
                <a:cs typeface="Times New Roman" panose="02020603050405020304" pitchFamily="18" charset="0"/>
              </a:rPr>
              <a:t>Location-based Matching Algorithm:</a:t>
            </a:r>
          </a:p>
          <a:p>
            <a:pPr marL="342900" indent="-342900">
              <a:lnSpc>
                <a:spcPct val="150000"/>
              </a:lnSpc>
              <a:buFont typeface="Wingdings" panose="05000000000000000000" pitchFamily="2" charset="2"/>
              <a:buChar char="Ø"/>
            </a:pPr>
            <a:r>
              <a:rPr lang="en-GB" sz="1400" dirty="0">
                <a:latin typeface="Times New Roman" panose="02020603050405020304" pitchFamily="18" charset="0"/>
                <a:cs typeface="Times New Roman" panose="02020603050405020304" pitchFamily="18" charset="0"/>
              </a:rPr>
              <a:t>Implement a mechanism to prioritize donors based on proximity to the requester's location to facilitate quicker response times in emergencies.</a:t>
            </a:r>
          </a:p>
          <a:p>
            <a:pPr>
              <a:lnSpc>
                <a:spcPct val="150000"/>
              </a:lnSpc>
            </a:pPr>
            <a:endParaRPr lang="en-GB" sz="1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32125C-2914-9E70-7394-B5F70FBD76BD}"/>
              </a:ext>
            </a:extLst>
          </p:cNvPr>
          <p:cNvSpPr txBox="1"/>
          <p:nvPr/>
        </p:nvSpPr>
        <p:spPr>
          <a:xfrm>
            <a:off x="1445455" y="-413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2070072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7B02-489A-617C-9F61-20938E1E45A2}"/>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Deployment Steps</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6BF22DB-7297-BBAE-C636-072F11D6F4BE}"/>
              </a:ext>
            </a:extLst>
          </p:cNvPr>
          <p:cNvSpPr txBox="1"/>
          <p:nvPr/>
        </p:nvSpPr>
        <p:spPr>
          <a:xfrm>
            <a:off x="111760" y="731375"/>
            <a:ext cx="8598620" cy="4326762"/>
          </a:xfrm>
          <a:prstGeom prst="rect">
            <a:avLst/>
          </a:prstGeom>
          <a:noFill/>
        </p:spPr>
        <p:txBody>
          <a:bodyPr wrap="square" rtlCol="0">
            <a:spAutoFit/>
          </a:bodyPr>
          <a:lstStyle/>
          <a:p>
            <a:pPr algn="l" rtl="0" fontAlgn="base">
              <a:lnSpc>
                <a:spcPct val="150000"/>
              </a:lnSpc>
            </a:pPr>
            <a:endParaRPr lang="en-US" sz="1300" b="1" i="0" dirty="0">
              <a:solidFill>
                <a:srgbClr val="000000"/>
              </a:solidFill>
              <a:effectLst/>
              <a:latin typeface="Times New Roman" panose="02020603050405020304" pitchFamily="18" charset="0"/>
              <a:cs typeface="Times New Roman" panose="02020603050405020304" pitchFamily="18" charset="0"/>
            </a:endParaRPr>
          </a:p>
          <a:p>
            <a:pPr algn="l" rtl="0" fontAlgn="base">
              <a:lnSpc>
                <a:spcPct val="150000"/>
              </a:lnSpc>
              <a:buFont typeface="+mj-lt"/>
              <a:buAutoNum type="arabicPeriod"/>
            </a:pPr>
            <a:r>
              <a:rPr lang="en-US" b="1" i="0" u="none" strike="noStrike" dirty="0">
                <a:solidFill>
                  <a:srgbClr val="000000"/>
                </a:solidFill>
                <a:effectLst/>
                <a:latin typeface="Times New Roman" panose="02020603050405020304" pitchFamily="18" charset="0"/>
                <a:cs typeface="Times New Roman" panose="02020603050405020304" pitchFamily="18" charset="0"/>
              </a:rPr>
              <a:t> Set Up the Database</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r>
              <a:rPr lang="en-US" sz="1200" u="none" strike="noStrike" dirty="0">
                <a:latin typeface="Times New Roman" panose="02020603050405020304" pitchFamily="18" charset="0"/>
                <a:cs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Create a MySQL database with a table named </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donors</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containing fields like</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 name</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number, email</a:t>
            </a:r>
            <a:r>
              <a:rPr lang="en-US" sz="1200" b="1" dirty="0">
                <a:latin typeface="Times New Roman" panose="02020603050405020304" pitchFamily="18" charset="0"/>
                <a:cs typeface="Times New Roman" panose="02020603050405020304" pitchFamily="18" charset="0"/>
              </a:rPr>
              <a:t>, blood group, gender, </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age and Address.</a:t>
            </a:r>
            <a:r>
              <a:rPr lang="en-US" sz="1200" b="1" i="0" dirty="0">
                <a:solidFill>
                  <a:srgbClr val="000000"/>
                </a:solidFill>
                <a:effectLst/>
                <a:latin typeface="Times New Roman" panose="02020603050405020304" pitchFamily="18" charset="0"/>
                <a:cs typeface="Times New Roman" panose="02020603050405020304" pitchFamily="18" charset="0"/>
              </a:rPr>
              <a:t>​</a:t>
            </a:r>
          </a:p>
          <a:p>
            <a:pPr algn="l" rtl="0" fontAlgn="base">
              <a:lnSpc>
                <a:spcPct val="150000"/>
              </a:lnSpc>
              <a:buFont typeface="+mj-lt"/>
              <a:buAutoNum type="arabicPeriod" startAt="2"/>
            </a:pPr>
            <a:r>
              <a:rPr lang="en-US" b="1" i="0" u="none" strike="noStrike" dirty="0">
                <a:solidFill>
                  <a:srgbClr val="000000"/>
                </a:solidFill>
                <a:effectLst/>
                <a:latin typeface="Times New Roman" panose="02020603050405020304" pitchFamily="18" charset="0"/>
                <a:cs typeface="Times New Roman" panose="02020603050405020304" pitchFamily="18" charset="0"/>
              </a:rPr>
              <a:t> Create Config.php</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Create a PHP script (</a:t>
            </a:r>
            <a:r>
              <a:rPr lang="en-US" sz="1200" b="1" i="0" u="none" strike="noStrike" dirty="0">
                <a:solidFill>
                  <a:srgbClr val="000000"/>
                </a:solidFill>
                <a:effectLst/>
                <a:latin typeface="Times New Roman" panose="02020603050405020304" pitchFamily="18" charset="0"/>
                <a:cs typeface="Times New Roman" panose="02020603050405020304" pitchFamily="18" charset="0"/>
              </a:rPr>
              <a:t>Config.php</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responsible for establishing a connection to the MySQL database. Make sure to handle errors gracefully.</a:t>
            </a:r>
            <a:r>
              <a:rPr lang="en-US" sz="1200" b="0" i="0" dirty="0">
                <a:solidFill>
                  <a:srgbClr val="000000"/>
                </a:solidFill>
                <a:effectLst/>
                <a:latin typeface="Times New Roman" panose="02020603050405020304" pitchFamily="18" charset="0"/>
                <a:cs typeface="Times New Roman" panose="02020603050405020304" pitchFamily="18" charset="0"/>
              </a:rPr>
              <a:t>​</a:t>
            </a:r>
          </a:p>
          <a:p>
            <a:pPr algn="l" rtl="0" fontAlgn="base">
              <a:lnSpc>
                <a:spcPct val="150000"/>
              </a:lnSpc>
              <a:buFont typeface="+mj-lt"/>
              <a:buAutoNum type="arabicPeriod" startAt="3"/>
            </a:pPr>
            <a:r>
              <a:rPr lang="en-US" b="1" i="0" u="none" strike="noStrike" dirty="0">
                <a:solidFill>
                  <a:srgbClr val="000000"/>
                </a:solidFill>
                <a:effectLst/>
                <a:latin typeface="Times New Roman" panose="02020603050405020304" pitchFamily="18" charset="0"/>
                <a:cs typeface="Times New Roman" panose="02020603050405020304" pitchFamily="18" charset="0"/>
              </a:rPr>
              <a:t> Deploy PHP Script</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Place the PHP script containing the provided code on your web server. Ensure it is accessible via the appropriate URL.</a:t>
            </a:r>
            <a:r>
              <a:rPr lang="en-US" sz="1200" b="0" i="0" dirty="0">
                <a:solidFill>
                  <a:srgbClr val="000000"/>
                </a:solidFill>
                <a:effectLst/>
                <a:latin typeface="Times New Roman" panose="02020603050405020304" pitchFamily="18" charset="0"/>
                <a:cs typeface="Times New Roman" panose="02020603050405020304" pitchFamily="18" charset="0"/>
              </a:rPr>
              <a:t>​</a:t>
            </a:r>
          </a:p>
          <a:p>
            <a:pPr algn="l" rtl="0" fontAlgn="base">
              <a:lnSpc>
                <a:spcPct val="150000"/>
              </a:lnSpc>
              <a:buFont typeface="+mj-lt"/>
              <a:buAutoNum type="arabicPeriod" startAt="4"/>
            </a:pPr>
            <a:r>
              <a:rPr lang="en-US" b="1" i="0" u="none" strike="noStrike" dirty="0">
                <a:solidFill>
                  <a:srgbClr val="000000"/>
                </a:solidFill>
                <a:effectLst/>
                <a:latin typeface="Times New Roman" panose="02020603050405020304" pitchFamily="18" charset="0"/>
                <a:cs typeface="Times New Roman" panose="02020603050405020304" pitchFamily="18" charset="0"/>
              </a:rPr>
              <a:t> Configure Server Environment</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Ensure that your server environment supports PHP and MySQL. For that install Xampp server</a:t>
            </a:r>
          </a:p>
          <a:p>
            <a:pPr algn="l" rtl="0" fontAlgn="base">
              <a:lnSpc>
                <a:spcPct val="150000"/>
              </a:lnSpc>
            </a:pPr>
            <a:r>
              <a:rPr lang="en-US" b="1" dirty="0">
                <a:latin typeface="Times New Roman" panose="02020603050405020304" pitchFamily="18" charset="0"/>
                <a:cs typeface="Times New Roman" panose="02020603050405020304" pitchFamily="18" charset="0"/>
              </a:rPr>
              <a:t>5. </a:t>
            </a:r>
            <a:r>
              <a:rPr lang="en-US" b="1" i="0" u="none" strike="noStrike" dirty="0">
                <a:solidFill>
                  <a:srgbClr val="000000"/>
                </a:solidFill>
                <a:effectLst/>
                <a:latin typeface="Times New Roman" panose="02020603050405020304" pitchFamily="18" charset="0"/>
                <a:cs typeface="Times New Roman" panose="02020603050405020304" pitchFamily="18" charset="0"/>
              </a:rPr>
              <a:t>Test the Application</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Test the login functionality thoroughly to ensure it works as expected.</a:t>
            </a:r>
            <a:r>
              <a:rPr lang="en-US" sz="1200" b="0" i="0" dirty="0">
                <a:solidFill>
                  <a:srgbClr val="000000"/>
                </a:solidFill>
                <a:effectLst/>
                <a:latin typeface="Times New Roman" panose="02020603050405020304" pitchFamily="18" charset="0"/>
                <a:cs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Check for any security vulnerabilities, such as SQL injection or session fixation attacks.</a:t>
            </a:r>
            <a:r>
              <a:rPr lang="en-US" sz="1200" b="0" i="0" dirty="0">
                <a:solidFill>
                  <a:srgbClr val="000000"/>
                </a:solidFill>
                <a:effectLst/>
                <a:latin typeface="Times New Roman" panose="02020603050405020304" pitchFamily="18" charset="0"/>
                <a:cs typeface="Times New Roman" panose="02020603050405020304" pitchFamily="18" charset="0"/>
              </a:rPr>
              <a:t>​</a:t>
            </a:r>
          </a:p>
          <a:p>
            <a:pPr algn="l" rtl="0" fontAlgn="base">
              <a:lnSpc>
                <a:spcPct val="150000"/>
              </a:lnSpc>
            </a:pPr>
            <a:r>
              <a:rPr lang="en-US" b="1" i="0" u="none" strike="noStrike" dirty="0">
                <a:solidFill>
                  <a:srgbClr val="000000"/>
                </a:solidFill>
                <a:effectLst/>
                <a:latin typeface="Times New Roman" panose="02020603050405020304" pitchFamily="18" charset="0"/>
                <a:cs typeface="Times New Roman" panose="02020603050405020304" pitchFamily="18" charset="0"/>
              </a:rPr>
              <a:t>6. Monitor and Maintain</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rPr>
              <a:t>Regularly monitor your application for errors and security vulnerabilities.</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rPr>
              <a:t>Keep your server software, including PHP and MySQL, Xampp server up to date with the latest patches and update</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rtl="0" fontAlgn="base">
              <a:lnSpc>
                <a:spcPct val="150000"/>
              </a:lnSpc>
            </a:pPr>
            <a:r>
              <a:rPr lang="en-US" sz="1300" b="0" i="0" dirty="0">
                <a:solidFill>
                  <a:srgbClr val="000000"/>
                </a:solidFill>
                <a:effectLst/>
                <a:latin typeface="Times New Roman" panose="02020603050405020304" pitchFamily="18" charset="0"/>
                <a:cs typeface="Times New Roman" panose="02020603050405020304" pitchFamily="18" charset="0"/>
              </a:rPr>
              <a:t>​</a:t>
            </a:r>
          </a:p>
          <a:p>
            <a:pPr>
              <a:lnSpc>
                <a:spcPct val="150000"/>
              </a:lnSpc>
            </a:pPr>
            <a:endParaRPr lang="en-US" sz="13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EBAF267-F065-A45A-6575-BE6052C703BB}"/>
              </a:ext>
            </a:extLst>
          </p:cNvPr>
          <p:cNvSpPr txBox="1"/>
          <p:nvPr/>
        </p:nvSpPr>
        <p:spPr>
          <a:xfrm>
            <a:off x="1473591"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46043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213163"/>
                </a:solidFill>
                <a:latin typeface="Arial"/>
                <a:ea typeface="+mn-lt"/>
                <a:cs typeface="+mn-lt"/>
              </a:rPr>
              <a:t>Technology Used</a:t>
            </a:r>
            <a:endParaRPr lang="en-IN" sz="2400" b="1" dirty="0">
              <a:solidFill>
                <a:srgbClr val="21316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4A5E259-77DD-DACF-5346-B3C413CAEF01}"/>
              </a:ext>
            </a:extLst>
          </p:cNvPr>
          <p:cNvSpPr txBox="1"/>
          <p:nvPr/>
        </p:nvSpPr>
        <p:spPr>
          <a:xfrm>
            <a:off x="345764" y="1180279"/>
            <a:ext cx="8452472" cy="2777940"/>
          </a:xfrm>
          <a:prstGeom prst="rect">
            <a:avLst/>
          </a:prstGeom>
          <a:noFill/>
        </p:spPr>
        <p:txBody>
          <a:bodyPr wrap="square" rtlCol="0">
            <a:spAutoFit/>
          </a:bodyPr>
          <a:lstStyle/>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Operating System: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Windows</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Front-End:</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 HTML, CSS, JavaScript</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Back-End:</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 PHP</a:t>
            </a:r>
          </a:p>
          <a:p>
            <a:pPr marL="285750" indent="-285750" algn="l" rtl="0" fontAlgn="base">
              <a:lnSpc>
                <a:spcPct val="200000"/>
              </a:lnSpc>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Data-Base:</a:t>
            </a:r>
            <a:r>
              <a:rPr lang="en-IN" sz="1800" dirty="0">
                <a:latin typeface="Times New Roman" panose="02020603050405020304" pitchFamily="18" charset="0"/>
                <a:cs typeface="Times New Roman" panose="02020603050405020304" pitchFamily="18" charset="0"/>
              </a:rPr>
              <a:t>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MySQL</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Server: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Xampp Server</a:t>
            </a:r>
            <a:endParaRPr lang="en-US" sz="1800" b="0" i="0" dirty="0">
              <a:solidFill>
                <a:srgbClr val="000000"/>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9FE3738-7A34-EBAC-F6C6-85A5110F0C63}"/>
              </a:ext>
            </a:extLst>
          </p:cNvPr>
          <p:cNvSpPr txBox="1"/>
          <p:nvPr/>
        </p:nvSpPr>
        <p:spPr>
          <a:xfrm>
            <a:off x="1438421"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2761987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Conclusion</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D32358D-33CF-D26A-5053-8FC9614CF7B5}"/>
              </a:ext>
            </a:extLst>
          </p:cNvPr>
          <p:cNvSpPr txBox="1"/>
          <p:nvPr/>
        </p:nvSpPr>
        <p:spPr>
          <a:xfrm>
            <a:off x="311700" y="1171366"/>
            <a:ext cx="8424337" cy="2062103"/>
          </a:xfrm>
          <a:prstGeom prst="rect">
            <a:avLst/>
          </a:prstGeom>
          <a:noFill/>
        </p:spPr>
        <p:txBody>
          <a:bodyPr wrap="square" rtlCol="0">
            <a:spAutoFit/>
          </a:bodyPr>
          <a:lstStyle/>
          <a:p>
            <a:pPr algn="just"/>
            <a:r>
              <a:rPr lang="en-GB" sz="1600" dirty="0">
                <a:solidFill>
                  <a:schemeClr val="tx1"/>
                </a:solidFill>
                <a:latin typeface="Times New Roman" panose="02020603050405020304" pitchFamily="18" charset="0"/>
                <a:cs typeface="Times New Roman" panose="02020603050405020304" pitchFamily="18" charset="0"/>
              </a:rPr>
              <a:t>In conclusion, implementing a blood bank management system offers numerous benefits, including efficient blood donation management, improved donor and recipient tracking, enhanced communication between stakeholders, and ultimately, the potential to save lives by ensuring timely access to blood products.</a:t>
            </a:r>
            <a:r>
              <a:rPr lang="en-GB" sz="1600" b="0" i="0" dirty="0">
                <a:solidFill>
                  <a:schemeClr val="tx1"/>
                </a:solidFill>
                <a:effectLst/>
                <a:latin typeface="Times New Roman" panose="02020603050405020304" pitchFamily="18" charset="0"/>
                <a:cs typeface="Times New Roman" panose="02020603050405020304" pitchFamily="18" charset="0"/>
              </a:rPr>
              <a:t> By integrating user-friendly interfaces, robust modules for donor ,efficient communication systems, and stringent security measures, the system aims to enhance operational efficiency, improve donor engagement, and ensure timely access to safe blood products.</a:t>
            </a:r>
            <a:r>
              <a:rPr lang="en-GB" sz="1600" dirty="0">
                <a:solidFill>
                  <a:schemeClr val="tx1"/>
                </a:solidFill>
                <a:latin typeface="Times New Roman" panose="02020603050405020304" pitchFamily="18" charset="0"/>
                <a:cs typeface="Times New Roman" panose="02020603050405020304" pitchFamily="18" charset="0"/>
              </a:rPr>
              <a:t> Through streamlined processes and better utilization of resources, blood banks can fulfill their vital role in healthcare more effectively, contributing to better patient outcomes and overall community health.</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B23702-8421-B316-4B45-9D503206E3A4}"/>
              </a:ext>
            </a:extLst>
          </p:cNvPr>
          <p:cNvSpPr txBox="1"/>
          <p:nvPr/>
        </p:nvSpPr>
        <p:spPr>
          <a:xfrm>
            <a:off x="14454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Future Scope</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0C122F8-1561-3E31-73E1-3E6CCAC7506E}"/>
              </a:ext>
            </a:extLst>
          </p:cNvPr>
          <p:cNvSpPr txBox="1"/>
          <p:nvPr/>
        </p:nvSpPr>
        <p:spPr>
          <a:xfrm>
            <a:off x="416560" y="1178560"/>
            <a:ext cx="8239760" cy="2893100"/>
          </a:xfrm>
          <a:prstGeom prst="rect">
            <a:avLst/>
          </a:prstGeom>
          <a:noFill/>
        </p:spPr>
        <p:txBody>
          <a:bodyPr wrap="square" rtlCol="0">
            <a:spAutoFit/>
          </a:bodyPr>
          <a:lstStyle/>
          <a:p>
            <a:pPr algn="l">
              <a:buFont typeface="+mj-lt"/>
              <a:buAutoNum type="arabicPeriod"/>
            </a:pPr>
            <a:r>
              <a:rPr lang="en-GB" b="1" i="0" dirty="0">
                <a:solidFill>
                  <a:schemeClr val="tx1"/>
                </a:solidFill>
                <a:effectLst/>
                <a:latin typeface="Söhne"/>
              </a:rPr>
              <a:t>Integration with IoT Devices for Real-Time Monitoring:</a:t>
            </a:r>
            <a:endParaRPr lang="en-GB" b="0" i="0" dirty="0">
              <a:solidFill>
                <a:schemeClr val="tx1"/>
              </a:solidFill>
              <a:effectLst/>
              <a:latin typeface="Söhne"/>
            </a:endParaRPr>
          </a:p>
          <a:p>
            <a:pPr marL="742950" lvl="1" indent="-285750" algn="l">
              <a:buFont typeface="Arial" panose="020B0604020202020204" pitchFamily="34" charset="0"/>
              <a:buChar char="•"/>
            </a:pPr>
            <a:r>
              <a:rPr lang="en-GB" b="0" i="0" dirty="0">
                <a:solidFill>
                  <a:schemeClr val="tx1"/>
                </a:solidFill>
                <a:effectLst/>
                <a:latin typeface="Söhne"/>
              </a:rPr>
              <a:t>Incorporating IoT sensors for real-time monitoring of donor health metrics during donations and tracking blood product conditions throughout the supply chain.</a:t>
            </a:r>
          </a:p>
          <a:p>
            <a:pPr algn="l">
              <a:buFont typeface="+mj-lt"/>
              <a:buAutoNum type="arabicPeriod"/>
            </a:pPr>
            <a:r>
              <a:rPr lang="en-GB" b="1" i="0" dirty="0">
                <a:solidFill>
                  <a:schemeClr val="tx1"/>
                </a:solidFill>
                <a:effectLst/>
                <a:latin typeface="Söhne"/>
              </a:rPr>
              <a:t>Blockchain Technology for Transparency:</a:t>
            </a:r>
            <a:endParaRPr lang="en-GB" b="0" i="0" dirty="0">
              <a:solidFill>
                <a:schemeClr val="tx1"/>
              </a:solidFill>
              <a:effectLst/>
              <a:latin typeface="Söhne"/>
            </a:endParaRPr>
          </a:p>
          <a:p>
            <a:pPr marL="742950" lvl="1" indent="-285750" algn="l">
              <a:buFont typeface="Arial" panose="020B0604020202020204" pitchFamily="34" charset="0"/>
              <a:buChar char="•"/>
            </a:pPr>
            <a:r>
              <a:rPr lang="en-GB" b="0" i="0" dirty="0">
                <a:solidFill>
                  <a:schemeClr val="tx1"/>
                </a:solidFill>
                <a:effectLst/>
                <a:latin typeface="Söhne"/>
              </a:rPr>
              <a:t>Implementing blockchain technology to ensure transparency, traceability, and security in donation and transfusion processes, enhancing trust among stakeholders.</a:t>
            </a:r>
          </a:p>
          <a:p>
            <a:pPr algn="l">
              <a:buFont typeface="+mj-lt"/>
              <a:buAutoNum type="arabicPeriod"/>
            </a:pPr>
            <a:r>
              <a:rPr lang="en-GB" b="1" i="0" dirty="0">
                <a:solidFill>
                  <a:schemeClr val="tx1"/>
                </a:solidFill>
                <a:effectLst/>
                <a:latin typeface="Söhne"/>
              </a:rPr>
              <a:t>Mobile Units for Outreach:</a:t>
            </a:r>
            <a:endParaRPr lang="en-GB" b="0" i="0" dirty="0">
              <a:solidFill>
                <a:schemeClr val="tx1"/>
              </a:solidFill>
              <a:effectLst/>
              <a:latin typeface="Söhne"/>
            </a:endParaRPr>
          </a:p>
          <a:p>
            <a:pPr marL="742950" lvl="1" indent="-285750" algn="l">
              <a:buFont typeface="Arial" panose="020B0604020202020204" pitchFamily="34" charset="0"/>
              <a:buChar char="•"/>
            </a:pPr>
            <a:r>
              <a:rPr lang="en-GB" b="0" i="0" dirty="0">
                <a:solidFill>
                  <a:schemeClr val="tx1"/>
                </a:solidFill>
                <a:effectLst/>
                <a:latin typeface="Söhne"/>
              </a:rPr>
              <a:t>Developing mobile blood donation units equipped with the system to facilitate outreach programs and community-based events, increasing donation accessibility and awareness.</a:t>
            </a:r>
          </a:p>
          <a:p>
            <a:pPr algn="l">
              <a:buFont typeface="+mj-lt"/>
              <a:buAutoNum type="arabicPeriod"/>
            </a:pPr>
            <a:r>
              <a:rPr lang="en-GB" b="1" i="0" dirty="0">
                <a:solidFill>
                  <a:schemeClr val="tx1"/>
                </a:solidFill>
                <a:effectLst/>
                <a:latin typeface="Söhne"/>
              </a:rPr>
              <a:t>Global Collaboration for Data Sharing:</a:t>
            </a:r>
            <a:endParaRPr lang="en-GB" b="0" i="0" dirty="0">
              <a:solidFill>
                <a:schemeClr val="tx1"/>
              </a:solidFill>
              <a:effectLst/>
              <a:latin typeface="Söhne"/>
            </a:endParaRPr>
          </a:p>
          <a:p>
            <a:pPr marL="742950" lvl="1" indent="-285750" algn="l">
              <a:buFont typeface="+mj-lt"/>
              <a:buAutoNum type="arabicPeriod"/>
            </a:pPr>
            <a:r>
              <a:rPr lang="en-GB" b="0" i="0" dirty="0">
                <a:solidFill>
                  <a:schemeClr val="tx1"/>
                </a:solidFill>
                <a:effectLst/>
                <a:latin typeface="Söhne"/>
              </a:rPr>
              <a:t>Establishing collaborative networks with blood banks and healthcare organizations worldwide to facilitate data sharing, standardize protocols, and address challenges on a global scale.</a:t>
            </a:r>
          </a:p>
          <a:p>
            <a:pPr marL="457200" lvl="1" algn="l"/>
            <a:endParaRPr lang="en-GB" b="0" i="0" dirty="0">
              <a:solidFill>
                <a:schemeClr val="tx1"/>
              </a:solidFill>
              <a:effectLst/>
              <a:latin typeface="Söhne"/>
            </a:endParaRPr>
          </a:p>
        </p:txBody>
      </p:sp>
      <p:sp>
        <p:nvSpPr>
          <p:cNvPr id="4" name="TextBox 3">
            <a:extLst>
              <a:ext uri="{FF2B5EF4-FFF2-40B4-BE49-F238E27FC236}">
                <a16:creationId xmlns:a16="http://schemas.microsoft.com/office/drawing/2014/main" id="{F5485B2A-DF49-0E74-5B52-834C77F895CC}"/>
              </a:ext>
            </a:extLst>
          </p:cNvPr>
          <p:cNvSpPr txBox="1"/>
          <p:nvPr/>
        </p:nvSpPr>
        <p:spPr>
          <a:xfrm>
            <a:off x="1473591"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70511426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82AB7D-DFE6-9306-DD1D-B819CF5003C6}"/>
              </a:ext>
            </a:extLst>
          </p:cNvPr>
          <p:cNvSpPr txBox="1">
            <a:spLocks/>
          </p:cNvSpPr>
          <p:nvPr/>
        </p:nvSpPr>
        <p:spPr>
          <a:xfrm>
            <a:off x="311700"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References</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3215D7-BBC8-A529-96E8-28950318F318}"/>
              </a:ext>
            </a:extLst>
          </p:cNvPr>
          <p:cNvSpPr txBox="1"/>
          <p:nvPr/>
        </p:nvSpPr>
        <p:spPr>
          <a:xfrm>
            <a:off x="311700" y="636794"/>
            <a:ext cx="8424337" cy="1494640"/>
          </a:xfrm>
          <a:prstGeom prst="rect">
            <a:avLst/>
          </a:prstGeom>
          <a:noFill/>
        </p:spPr>
        <p:txBody>
          <a:bodyPr wrap="square" rtlCol="0">
            <a:spAutoFit/>
          </a:bodyPr>
          <a:lstStyle/>
          <a:p>
            <a:pPr algn="just">
              <a:lnSpc>
                <a:spcPct val="200000"/>
              </a:lnSpc>
            </a:pPr>
            <a:endParaRPr lang="en-IN" sz="1600" dirty="0">
              <a:latin typeface="Times New Roman" panose="02020603050405020304" pitchFamily="18" charset="0"/>
              <a:cs typeface="Times New Roman" panose="02020603050405020304" pitchFamily="18" charset="0"/>
            </a:endParaRPr>
          </a:p>
          <a:p>
            <a:pPr marL="342900" indent="-342900" algn="just">
              <a:lnSpc>
                <a:spcPct val="200000"/>
              </a:lnSpc>
              <a:buAutoNum type="arabicParenR"/>
            </a:pPr>
            <a:r>
              <a:rPr lang="en-US" sz="1600" dirty="0">
                <a:latin typeface="Times New Roman" panose="02020603050405020304" pitchFamily="18" charset="0"/>
                <a:cs typeface="Times New Roman" panose="02020603050405020304" pitchFamily="18" charset="0"/>
              </a:rPr>
              <a:t>https://www.docsmart.in/blog/online-blood-donation-and-management-system-in-india--52cb</a:t>
            </a:r>
          </a:p>
          <a:p>
            <a:pPr marL="342900" indent="-342900" algn="just">
              <a:lnSpc>
                <a:spcPct val="200000"/>
              </a:lnSpc>
              <a:buAutoNum type="arabicParenR"/>
            </a:pPr>
            <a:r>
              <a:rPr lang="en-IN" sz="1600" dirty="0">
                <a:latin typeface="Times New Roman" panose="02020603050405020304" pitchFamily="18" charset="0"/>
                <a:cs typeface="Times New Roman" panose="02020603050405020304" pitchFamily="18" charset="0"/>
              </a:rPr>
              <a:t>https://www.360iresearch.com/library/blog/blood-bank-management-software</a:t>
            </a:r>
          </a:p>
        </p:txBody>
      </p:sp>
      <p:sp>
        <p:nvSpPr>
          <p:cNvPr id="3" name="TextBox 2">
            <a:extLst>
              <a:ext uri="{FF2B5EF4-FFF2-40B4-BE49-F238E27FC236}">
                <a16:creationId xmlns:a16="http://schemas.microsoft.com/office/drawing/2014/main" id="{B2913BC3-2089-7D84-938D-5328BCB86B30}"/>
              </a:ext>
            </a:extLst>
          </p:cNvPr>
          <p:cNvSpPr txBox="1"/>
          <p:nvPr/>
        </p:nvSpPr>
        <p:spPr>
          <a:xfrm>
            <a:off x="1466557" y="-500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37091900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94D8F-E725-E228-9ECB-CCCC67138BD6}"/>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9C2C808E-C755-3FF6-8B5E-61C637EDC4DC}"/>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E6FDE5DD-BE3A-92AC-EE24-57A12EE1BEEC}"/>
              </a:ext>
            </a:extLst>
          </p:cNvPr>
          <p:cNvSpPr txBox="1"/>
          <p:nvPr/>
        </p:nvSpPr>
        <p:spPr>
          <a:xfrm>
            <a:off x="453683" y="1017725"/>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Home Page:</a:t>
            </a:r>
            <a:endParaRPr lang="en-IN" sz="1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C7AE1C5-3ACB-0E76-0C5D-A846796CD267}"/>
              </a:ext>
            </a:extLst>
          </p:cNvPr>
          <p:cNvPicPr>
            <a:picLocks noChangeAspect="1"/>
          </p:cNvPicPr>
          <p:nvPr/>
        </p:nvPicPr>
        <p:blipFill>
          <a:blip r:embed="rId2"/>
          <a:stretch>
            <a:fillRect/>
          </a:stretch>
        </p:blipFill>
        <p:spPr>
          <a:xfrm>
            <a:off x="1797983" y="1017725"/>
            <a:ext cx="7176300" cy="3495788"/>
          </a:xfrm>
          <a:prstGeom prst="rect">
            <a:avLst/>
          </a:prstGeom>
        </p:spPr>
      </p:pic>
    </p:spTree>
    <p:extLst>
      <p:ext uri="{BB962C8B-B14F-4D97-AF65-F5344CB8AC3E}">
        <p14:creationId xmlns:p14="http://schemas.microsoft.com/office/powerpoint/2010/main" val="2889762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687CD-982C-979C-423C-05C17FA7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A4251-E7E7-D6CA-EC72-D84A69C4E4DE}"/>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4117ED86-B0DC-BCA9-1BE0-07CC112FFDCE}"/>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D5AB6E25-2549-19F0-BADC-487E75A39FB6}"/>
              </a:ext>
            </a:extLst>
          </p:cNvPr>
          <p:cNvSpPr txBox="1"/>
          <p:nvPr/>
        </p:nvSpPr>
        <p:spPr>
          <a:xfrm>
            <a:off x="453683" y="1017725"/>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Register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AF37B2-FECF-871C-E17D-E454B2E8A866}"/>
              </a:ext>
            </a:extLst>
          </p:cNvPr>
          <p:cNvPicPr>
            <a:picLocks noChangeAspect="1"/>
          </p:cNvPicPr>
          <p:nvPr/>
        </p:nvPicPr>
        <p:blipFill>
          <a:blip r:embed="rId2"/>
          <a:stretch>
            <a:fillRect/>
          </a:stretch>
        </p:blipFill>
        <p:spPr>
          <a:xfrm>
            <a:off x="2136079" y="1435339"/>
            <a:ext cx="6696221" cy="3263136"/>
          </a:xfrm>
          <a:prstGeom prst="rect">
            <a:avLst/>
          </a:prstGeom>
        </p:spPr>
      </p:pic>
    </p:spTree>
    <p:extLst>
      <p:ext uri="{BB962C8B-B14F-4D97-AF65-F5344CB8AC3E}">
        <p14:creationId xmlns:p14="http://schemas.microsoft.com/office/powerpoint/2010/main" val="2725385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CF5FC-99BB-121D-7EE3-DA71AA8BB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48081-56E9-77D4-1910-CAFF7C651C03}"/>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04E1152E-F075-5518-0387-70D446C2E50D}"/>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DC2C8062-14FD-985F-E364-06DE21C75C4C}"/>
              </a:ext>
            </a:extLst>
          </p:cNvPr>
          <p:cNvSpPr txBox="1"/>
          <p:nvPr/>
        </p:nvSpPr>
        <p:spPr>
          <a:xfrm>
            <a:off x="453683" y="1017725"/>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Search For Blood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6A833BB-DE40-1BE4-7512-1228AD740B80}"/>
              </a:ext>
            </a:extLst>
          </p:cNvPr>
          <p:cNvPicPr>
            <a:picLocks noChangeAspect="1"/>
          </p:cNvPicPr>
          <p:nvPr/>
        </p:nvPicPr>
        <p:blipFill>
          <a:blip r:embed="rId2"/>
          <a:stretch>
            <a:fillRect/>
          </a:stretch>
        </p:blipFill>
        <p:spPr>
          <a:xfrm>
            <a:off x="1926949" y="1463040"/>
            <a:ext cx="6905351" cy="3114601"/>
          </a:xfrm>
          <a:prstGeom prst="rect">
            <a:avLst/>
          </a:prstGeom>
        </p:spPr>
      </p:pic>
    </p:spTree>
    <p:extLst>
      <p:ext uri="{BB962C8B-B14F-4D97-AF65-F5344CB8AC3E}">
        <p14:creationId xmlns:p14="http://schemas.microsoft.com/office/powerpoint/2010/main" val="3142682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F26D-EAA3-7948-6CD8-6A9CC1276D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3D8C1-3F34-0528-3B01-6822C8C2A63B}"/>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3B013DA8-E03E-D2E4-30AA-D4FF737B18B3}"/>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84585DA3-3726-4277-D4DC-65722E81197C}"/>
              </a:ext>
            </a:extLst>
          </p:cNvPr>
          <p:cNvSpPr txBox="1"/>
          <p:nvPr/>
        </p:nvSpPr>
        <p:spPr>
          <a:xfrm>
            <a:off x="453683" y="1017725"/>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About Us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5DA0EC9-0804-305F-235A-94FF8A02C6BC}"/>
              </a:ext>
            </a:extLst>
          </p:cNvPr>
          <p:cNvPicPr>
            <a:picLocks noChangeAspect="1"/>
          </p:cNvPicPr>
          <p:nvPr/>
        </p:nvPicPr>
        <p:blipFill>
          <a:blip r:embed="rId2"/>
          <a:stretch>
            <a:fillRect/>
          </a:stretch>
        </p:blipFill>
        <p:spPr>
          <a:xfrm>
            <a:off x="2025747" y="1387057"/>
            <a:ext cx="6872068" cy="3084626"/>
          </a:xfrm>
          <a:prstGeom prst="rect">
            <a:avLst/>
          </a:prstGeom>
        </p:spPr>
      </p:pic>
    </p:spTree>
    <p:extLst>
      <p:ext uri="{BB962C8B-B14F-4D97-AF65-F5344CB8AC3E}">
        <p14:creationId xmlns:p14="http://schemas.microsoft.com/office/powerpoint/2010/main" val="880712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Abstract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Problem Statement</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Aims, Objective &amp; Proposed System/Solution</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Design/Architecture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Development Approach (Technology Used) </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Algorithm &amp; Deployment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Conclusion</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Future Scope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References</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Video of the Project</a:t>
            </a:r>
            <a:endParaRPr lang="en-US" sz="1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11B8E49-E218-A568-D4D0-7288BF5BB416}"/>
              </a:ext>
            </a:extLst>
          </p:cNvPr>
          <p:cNvSpPr txBox="1"/>
          <p:nvPr/>
        </p:nvSpPr>
        <p:spPr>
          <a:xfrm>
            <a:off x="1486164" y="7034"/>
            <a:ext cx="4635304" cy="523220"/>
          </a:xfrm>
          <a:prstGeom prst="rect">
            <a:avLst/>
          </a:prstGeom>
          <a:noFill/>
        </p:spPr>
        <p:txBody>
          <a:bodyPr wrap="square">
            <a:spAutoFit/>
          </a:bodyPr>
          <a:lstStyle/>
          <a:p>
            <a:r>
              <a:rPr lang="en-GB" dirty="0">
                <a:solidFill>
                  <a:schemeClr val="bg1"/>
                </a:solidFill>
              </a:rPr>
              <a:t>: Online blood bank and donor management system</a:t>
            </a:r>
          </a:p>
          <a:p>
            <a:endParaRPr lang="en-GB" dirty="0"/>
          </a:p>
        </p:txBody>
      </p:sp>
    </p:spTree>
    <p:extLst>
      <p:ext uri="{BB962C8B-B14F-4D97-AF65-F5344CB8AC3E}">
        <p14:creationId xmlns:p14="http://schemas.microsoft.com/office/powerpoint/2010/main" val="12530045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D7E01-2554-4D61-6167-795A2B6A9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622FA-BBE8-74CA-55CD-6CB26D020159}"/>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03A6F8FF-C347-153F-8924-BA2B6653D31E}"/>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D7E46887-1209-C1C4-F3CF-DD5E967B9EA6}"/>
              </a:ext>
            </a:extLst>
          </p:cNvPr>
          <p:cNvSpPr txBox="1"/>
          <p:nvPr/>
        </p:nvSpPr>
        <p:spPr>
          <a:xfrm>
            <a:off x="-601394" y="970307"/>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	Contact Us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87739D9-AEF4-2831-BEB4-CB6BAA37F3F9}"/>
              </a:ext>
            </a:extLst>
          </p:cNvPr>
          <p:cNvPicPr>
            <a:picLocks noChangeAspect="1"/>
          </p:cNvPicPr>
          <p:nvPr/>
        </p:nvPicPr>
        <p:blipFill>
          <a:blip r:embed="rId2"/>
          <a:stretch>
            <a:fillRect/>
          </a:stretch>
        </p:blipFill>
        <p:spPr>
          <a:xfrm>
            <a:off x="1899138" y="1423544"/>
            <a:ext cx="7054948" cy="3222494"/>
          </a:xfrm>
          <a:prstGeom prst="rect">
            <a:avLst/>
          </a:prstGeom>
        </p:spPr>
      </p:pic>
    </p:spTree>
    <p:extLst>
      <p:ext uri="{BB962C8B-B14F-4D97-AF65-F5344CB8AC3E}">
        <p14:creationId xmlns:p14="http://schemas.microsoft.com/office/powerpoint/2010/main" val="3405765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5663-1886-8221-B5BA-BBE879902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6BD82-D125-E95E-2BD5-1C7825E2EE08}"/>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(Admin Side)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82F6942B-D08D-8EBC-5485-5E83772E760C}"/>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EBEC6E70-83A1-5919-C7F5-ACDA53D4B2C4}"/>
              </a:ext>
            </a:extLst>
          </p:cNvPr>
          <p:cNvSpPr txBox="1"/>
          <p:nvPr/>
        </p:nvSpPr>
        <p:spPr>
          <a:xfrm>
            <a:off x="453683" y="1017725"/>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Login Page:</a:t>
            </a:r>
          </a:p>
        </p:txBody>
      </p:sp>
      <p:pic>
        <p:nvPicPr>
          <p:cNvPr id="5" name="Picture 4">
            <a:extLst>
              <a:ext uri="{FF2B5EF4-FFF2-40B4-BE49-F238E27FC236}">
                <a16:creationId xmlns:a16="http://schemas.microsoft.com/office/drawing/2014/main" id="{76EDB04C-0111-43D8-5A6F-420D6FF84995}"/>
              </a:ext>
            </a:extLst>
          </p:cNvPr>
          <p:cNvPicPr>
            <a:picLocks noChangeAspect="1"/>
          </p:cNvPicPr>
          <p:nvPr/>
        </p:nvPicPr>
        <p:blipFill>
          <a:blip r:embed="rId2"/>
          <a:stretch>
            <a:fillRect/>
          </a:stretch>
        </p:blipFill>
        <p:spPr>
          <a:xfrm>
            <a:off x="704427" y="1471752"/>
            <a:ext cx="7836747" cy="3226723"/>
          </a:xfrm>
          <a:prstGeom prst="rect">
            <a:avLst/>
          </a:prstGeom>
        </p:spPr>
      </p:pic>
    </p:spTree>
    <p:extLst>
      <p:ext uri="{BB962C8B-B14F-4D97-AF65-F5344CB8AC3E}">
        <p14:creationId xmlns:p14="http://schemas.microsoft.com/office/powerpoint/2010/main" val="2302848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C9099-041A-1DAA-4105-A3BB03589A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06B5F-504A-69B5-9662-06657E3C6924}"/>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(Admin Side)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0D5B7BA8-B7FA-0FB3-0F9A-DF4B4437DF28}"/>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E0FCB5CE-1A32-B377-420A-22B481B19DE1}"/>
              </a:ext>
            </a:extLst>
          </p:cNvPr>
          <p:cNvSpPr txBox="1"/>
          <p:nvPr/>
        </p:nvSpPr>
        <p:spPr>
          <a:xfrm>
            <a:off x="453683" y="1017725"/>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Dashboard Page:</a:t>
            </a:r>
            <a:endParaRPr lang="en-IN" sz="18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80E0D0B-E9AE-0DC5-751A-4EC2C1B32EFB}"/>
              </a:ext>
            </a:extLst>
          </p:cNvPr>
          <p:cNvPicPr>
            <a:picLocks noChangeAspect="1"/>
          </p:cNvPicPr>
          <p:nvPr/>
        </p:nvPicPr>
        <p:blipFill>
          <a:blip r:embed="rId2"/>
          <a:stretch>
            <a:fillRect/>
          </a:stretch>
        </p:blipFill>
        <p:spPr>
          <a:xfrm>
            <a:off x="311700" y="1697964"/>
            <a:ext cx="8243147" cy="2797143"/>
          </a:xfrm>
          <a:prstGeom prst="rect">
            <a:avLst/>
          </a:prstGeom>
        </p:spPr>
      </p:pic>
    </p:spTree>
    <p:extLst>
      <p:ext uri="{BB962C8B-B14F-4D97-AF65-F5344CB8AC3E}">
        <p14:creationId xmlns:p14="http://schemas.microsoft.com/office/powerpoint/2010/main" val="1299918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0D6AA-A945-F1C7-850A-A87AE53C5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34CCA-EB69-76FC-C412-9E2A76C9E847}"/>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(Admin Side)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83D7C2ED-A2B2-0E39-4388-DDCA549CAC9C}"/>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39D0DC86-4220-08B5-72F8-DE2C9DE62E10}"/>
              </a:ext>
            </a:extLst>
          </p:cNvPr>
          <p:cNvSpPr txBox="1"/>
          <p:nvPr/>
        </p:nvSpPr>
        <p:spPr>
          <a:xfrm>
            <a:off x="453683" y="1017725"/>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Manage Blood Groups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9137C3A-08AF-1A92-8EE5-DC50A079EA34}"/>
              </a:ext>
            </a:extLst>
          </p:cNvPr>
          <p:cNvPicPr>
            <a:picLocks noChangeAspect="1"/>
          </p:cNvPicPr>
          <p:nvPr/>
        </p:nvPicPr>
        <p:blipFill>
          <a:blip r:embed="rId2"/>
          <a:stretch>
            <a:fillRect/>
          </a:stretch>
        </p:blipFill>
        <p:spPr>
          <a:xfrm>
            <a:off x="220196" y="1448185"/>
            <a:ext cx="8703608" cy="3310091"/>
          </a:xfrm>
          <a:prstGeom prst="rect">
            <a:avLst/>
          </a:prstGeom>
        </p:spPr>
      </p:pic>
    </p:spTree>
    <p:extLst>
      <p:ext uri="{BB962C8B-B14F-4D97-AF65-F5344CB8AC3E}">
        <p14:creationId xmlns:p14="http://schemas.microsoft.com/office/powerpoint/2010/main" val="2390186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46CA4-E767-90EE-8ED3-D2D29EF2D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59902-AEEC-2A58-CF15-B57B3AC7ED0A}"/>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(Admin Side)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44B8599C-91F7-802B-16F3-D9A692E230BB}"/>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97495158-7651-53CB-B6BD-92419BF04FF7}"/>
              </a:ext>
            </a:extLst>
          </p:cNvPr>
          <p:cNvSpPr txBox="1"/>
          <p:nvPr/>
        </p:nvSpPr>
        <p:spPr>
          <a:xfrm>
            <a:off x="453683" y="1017725"/>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Donors List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9804CE5-5BD3-9C6A-6618-144D4E0EA188}"/>
              </a:ext>
            </a:extLst>
          </p:cNvPr>
          <p:cNvPicPr>
            <a:picLocks noChangeAspect="1"/>
          </p:cNvPicPr>
          <p:nvPr/>
        </p:nvPicPr>
        <p:blipFill>
          <a:blip r:embed="rId2"/>
          <a:stretch>
            <a:fillRect/>
          </a:stretch>
        </p:blipFill>
        <p:spPr>
          <a:xfrm>
            <a:off x="209973" y="1521200"/>
            <a:ext cx="8622327" cy="3177275"/>
          </a:xfrm>
          <a:prstGeom prst="rect">
            <a:avLst/>
          </a:prstGeom>
        </p:spPr>
      </p:pic>
    </p:spTree>
    <p:extLst>
      <p:ext uri="{BB962C8B-B14F-4D97-AF65-F5344CB8AC3E}">
        <p14:creationId xmlns:p14="http://schemas.microsoft.com/office/powerpoint/2010/main" val="2435460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5A754-BF33-8624-5969-FBC6F918F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16668-4B7D-1758-45F5-50BF1641EFEC}"/>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Frontend part (Admin Side) </a:t>
            </a:r>
            <a:br>
              <a:rPr lang="en-IN" sz="2400" b="1" dirty="0">
                <a:solidFill>
                  <a:srgbClr val="002060"/>
                </a:solidFill>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9AE66C5E-0959-3F18-B3D3-C5AC661DB08E}"/>
              </a:ext>
            </a:extLst>
          </p:cNvPr>
          <p:cNvSpPr txBox="1"/>
          <p:nvPr/>
        </p:nvSpPr>
        <p:spPr>
          <a:xfrm>
            <a:off x="1424355"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
        <p:nvSpPr>
          <p:cNvPr id="6" name="TextBox 5">
            <a:extLst>
              <a:ext uri="{FF2B5EF4-FFF2-40B4-BE49-F238E27FC236}">
                <a16:creationId xmlns:a16="http://schemas.microsoft.com/office/drawing/2014/main" id="{FC404132-3741-BF8B-A19F-C1D077BEA2BB}"/>
              </a:ext>
            </a:extLst>
          </p:cNvPr>
          <p:cNvSpPr txBox="1"/>
          <p:nvPr/>
        </p:nvSpPr>
        <p:spPr>
          <a:xfrm>
            <a:off x="453683" y="1017725"/>
            <a:ext cx="46353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Manage Query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3F4502-16E6-B53B-7B76-DA47965E7E2D}"/>
              </a:ext>
            </a:extLst>
          </p:cNvPr>
          <p:cNvPicPr>
            <a:picLocks noChangeAspect="1"/>
          </p:cNvPicPr>
          <p:nvPr/>
        </p:nvPicPr>
        <p:blipFill>
          <a:blip r:embed="rId2"/>
          <a:stretch>
            <a:fillRect/>
          </a:stretch>
        </p:blipFill>
        <p:spPr>
          <a:xfrm>
            <a:off x="169203" y="1477813"/>
            <a:ext cx="8378618" cy="3220662"/>
          </a:xfrm>
          <a:prstGeom prst="rect">
            <a:avLst/>
          </a:prstGeom>
        </p:spPr>
      </p:pic>
    </p:spTree>
    <p:extLst>
      <p:ext uri="{BB962C8B-B14F-4D97-AF65-F5344CB8AC3E}">
        <p14:creationId xmlns:p14="http://schemas.microsoft.com/office/powerpoint/2010/main" val="45028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000" b="1" dirty="0">
                <a:latin typeface="Times New Roman" panose="02020603050405020304" pitchFamily="18" charset="0"/>
                <a:cs typeface="Times New Roman" panose="02020603050405020304" pitchFamily="18" charset="0"/>
              </a:rPr>
              <a:t>Thank you!</a:t>
            </a:r>
          </a:p>
        </p:txBody>
      </p:sp>
      <p:sp>
        <p:nvSpPr>
          <p:cNvPr id="4" name="TextBox 3">
            <a:extLst>
              <a:ext uri="{FF2B5EF4-FFF2-40B4-BE49-F238E27FC236}">
                <a16:creationId xmlns:a16="http://schemas.microsoft.com/office/drawing/2014/main" id="{AD4EF6A0-1522-A75C-EEDB-6AE400160280}"/>
              </a:ext>
            </a:extLst>
          </p:cNvPr>
          <p:cNvSpPr txBox="1"/>
          <p:nvPr/>
        </p:nvSpPr>
        <p:spPr>
          <a:xfrm>
            <a:off x="1473590"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18823782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445025"/>
            <a:ext cx="8520600" cy="523220"/>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Abstract</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86FB16B-3625-6A5E-AB23-59B4303C3601}"/>
              </a:ext>
            </a:extLst>
          </p:cNvPr>
          <p:cNvSpPr txBox="1"/>
          <p:nvPr/>
        </p:nvSpPr>
        <p:spPr>
          <a:xfrm>
            <a:off x="311700" y="1171366"/>
            <a:ext cx="8424337" cy="2585323"/>
          </a:xfrm>
          <a:prstGeom prst="rect">
            <a:avLst/>
          </a:prstGeom>
          <a:noFill/>
        </p:spPr>
        <p:txBody>
          <a:bodyPr wrap="square" rtlCol="0">
            <a:spAutoFit/>
          </a:bodyPr>
          <a:lstStyle/>
          <a:p>
            <a:pPr algn="just"/>
            <a:r>
              <a:rPr lang="en-GB" sz="1800" dirty="0">
                <a:latin typeface="Times New Roman" panose="02020603050405020304" pitchFamily="18" charset="0"/>
                <a:cs typeface="Times New Roman" panose="02020603050405020304" pitchFamily="18" charset="0"/>
              </a:rPr>
              <a:t>The “Blood Donor Management System” is an associate work that brings voluntary blood donors and those in need of blood to an emergency. The donors as well as the seekers have to register themselves by providing their basic details in the web application . The main goal of the Blood Bank and Donor Management System project is to monitor Blood Bank data, Donor List, Manage Queries, Respond to the queries. It manages all the Blood Donors, Donor contact Details. The project is entirely administrative and therefore access is guaranteed only to the administrator. The project's aim is to develop an application system to minimize the manual work for Blood Bank, Donor, Blood Group management. It monitors all of the Blood Group information and Donor list</a:t>
            </a:r>
          </a:p>
        </p:txBody>
      </p:sp>
      <p:sp>
        <p:nvSpPr>
          <p:cNvPr id="10" name="TextBox 9">
            <a:extLst>
              <a:ext uri="{FF2B5EF4-FFF2-40B4-BE49-F238E27FC236}">
                <a16:creationId xmlns:a16="http://schemas.microsoft.com/office/drawing/2014/main" id="{1FA5EB14-18AD-7548-4895-24D20A9306C6}"/>
              </a:ext>
            </a:extLst>
          </p:cNvPr>
          <p:cNvSpPr txBox="1"/>
          <p:nvPr/>
        </p:nvSpPr>
        <p:spPr>
          <a:xfrm>
            <a:off x="1550963"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800" b="1" dirty="0">
                <a:solidFill>
                  <a:srgbClr val="002060"/>
                </a:solidFill>
                <a:latin typeface="Arial" panose="020B0604020202020204" pitchFamily="34" charset="0"/>
                <a:cs typeface="Arial" panose="020B0604020202020204" pitchFamily="34" charset="0"/>
              </a:rPr>
              <a:t>Problem</a:t>
            </a:r>
            <a:r>
              <a:rPr lang="en-US" sz="2800" b="1" dirty="0">
                <a:solidFill>
                  <a:schemeClr val="accent1"/>
                </a:solidFill>
                <a:latin typeface="Arial" panose="020B0604020202020204" pitchFamily="34" charset="0"/>
                <a:cs typeface="Arial" panose="020B0604020202020204" pitchFamily="34" charset="0"/>
              </a:rPr>
              <a:t> </a:t>
            </a:r>
            <a:r>
              <a:rPr lang="en-US" sz="2800" b="1" dirty="0">
                <a:solidFill>
                  <a:srgbClr val="002060"/>
                </a:solidFill>
                <a:latin typeface="Arial" panose="020B0604020202020204" pitchFamily="34" charset="0"/>
                <a:cs typeface="Arial" panose="020B0604020202020204" pitchFamily="34" charset="0"/>
              </a:rPr>
              <a:t>Statement</a:t>
            </a:r>
            <a:endParaRPr lang="en-IN" sz="28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6B6E895-3B1C-A34B-A445-8BEB04328AB4}"/>
              </a:ext>
            </a:extLst>
          </p:cNvPr>
          <p:cNvSpPr txBox="1"/>
          <p:nvPr/>
        </p:nvSpPr>
        <p:spPr>
          <a:xfrm>
            <a:off x="311700" y="1319077"/>
            <a:ext cx="8424337" cy="1631216"/>
          </a:xfrm>
          <a:prstGeom prst="rect">
            <a:avLst/>
          </a:prstGeom>
          <a:noFill/>
        </p:spPr>
        <p:txBody>
          <a:bodyPr wrap="square" rtlCol="0">
            <a:spAutoFit/>
          </a:bodyPr>
          <a:lstStyle/>
          <a:p>
            <a:pPr algn="just"/>
            <a:r>
              <a:rPr lang="en-GB" sz="2000" dirty="0">
                <a:latin typeface="Times New Roman" panose="02020603050405020304" pitchFamily="18" charset="0"/>
                <a:cs typeface="Times New Roman" panose="02020603050405020304" pitchFamily="18" charset="0"/>
              </a:rPr>
              <a:t>The major problem in old Blood banking systems was that, they don’t follow the actual needs of users . Traditional blood banking systems were developed by 1 or 2 perspective. Tracking the database was complicated when the details are maintained manually. There was shortage and sometimes unavailability of rare blood groups due to less modules i.e. patient and donors.</a:t>
            </a:r>
            <a:r>
              <a:rPr lang="en-GB" sz="2000" b="0" i="0" dirty="0">
                <a:solidFill>
                  <a:schemeClr val="tx1"/>
                </a:solidFill>
                <a:effectLst/>
                <a:latin typeface="Söhne"/>
              </a:rPr>
              <a:t>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A65C4E5-1AFB-E4FD-6CBB-5EB575110A9F}"/>
              </a:ext>
            </a:extLst>
          </p:cNvPr>
          <p:cNvSpPr txBox="1"/>
          <p:nvPr/>
        </p:nvSpPr>
        <p:spPr>
          <a:xfrm>
            <a:off x="1452489"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Aim and Objective</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D99AE10-78CE-D712-0FEA-7376A5600DBD}"/>
              </a:ext>
            </a:extLst>
          </p:cNvPr>
          <p:cNvSpPr txBox="1"/>
          <p:nvPr/>
        </p:nvSpPr>
        <p:spPr>
          <a:xfrm>
            <a:off x="311700" y="1115095"/>
            <a:ext cx="8424337" cy="4647426"/>
          </a:xfrm>
          <a:prstGeom prst="rect">
            <a:avLst/>
          </a:prstGeom>
          <a:noFill/>
        </p:spPr>
        <p:txBody>
          <a:bodyPr wrap="square" rtlCol="0">
            <a:spAutoFit/>
          </a:bodyPr>
          <a:lstStyle/>
          <a:p>
            <a:pPr algn="just"/>
            <a:r>
              <a:rPr lang="en-US" sz="1600" b="1" dirty="0">
                <a:solidFill>
                  <a:srgbClr val="213163"/>
                </a:solidFill>
                <a:latin typeface="Times New Roman" panose="02020603050405020304" pitchFamily="18" charset="0"/>
                <a:cs typeface="Times New Roman" panose="02020603050405020304" pitchFamily="18" charset="0"/>
              </a:rPr>
              <a:t>Aim: </a:t>
            </a:r>
          </a:p>
          <a:p>
            <a:pPr marL="285750" indent="-285750" algn="just">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The main aim of this project is to help the people who needs blood in emergency and to associate some donors who are willing to donate their blood to needy people and save their lives. his system seeks to address the challenges faced by existing blood banking processes and contribute to the overall improvement of healthcare services through a streamlined and accessible blood donation management system</a:t>
            </a:r>
            <a:r>
              <a:rPr lang="en-US" sz="1600" dirty="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rgbClr val="213163"/>
                </a:solidFill>
                <a:latin typeface="Times New Roman" panose="02020603050405020304" pitchFamily="18" charset="0"/>
                <a:cs typeface="Times New Roman" panose="02020603050405020304" pitchFamily="18" charset="0"/>
              </a:rPr>
              <a:t>Objectives:</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Create a User-Friendly Platform.</a:t>
            </a:r>
          </a:p>
          <a:p>
            <a:pPr marL="285750" indent="-285750" algn="just">
              <a:lnSpc>
                <a:spcPct val="150000"/>
              </a:lnSpc>
              <a:buFont typeface="Wingdings" panose="05000000000000000000" pitchFamily="2" charset="2"/>
              <a:buChar char="Ø"/>
            </a:pPr>
            <a:r>
              <a:rPr lang="en-GB" sz="1600" dirty="0">
                <a:solidFill>
                  <a:schemeClr val="tx1"/>
                </a:solidFill>
                <a:latin typeface="Times New Roman" panose="02020603050405020304" pitchFamily="18" charset="0"/>
                <a:cs typeface="Times New Roman" panose="02020603050405020304" pitchFamily="18" charset="0"/>
              </a:rPr>
              <a:t>Provides required info in no time and also Helps in quicker decision making</a:t>
            </a:r>
            <a:r>
              <a:rPr lang="en-US" sz="1600" dirty="0">
                <a:solidFill>
                  <a:schemeClr val="tx1"/>
                </a:solidFill>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GB" sz="1600" dirty="0">
                <a:solidFill>
                  <a:schemeClr val="tx1"/>
                </a:solidFill>
                <a:latin typeface="Times New Roman" panose="02020603050405020304" pitchFamily="18" charset="0"/>
                <a:cs typeface="Times New Roman" panose="02020603050405020304" pitchFamily="18" charset="0"/>
              </a:rPr>
              <a:t>Helps to motivate people for Blood Donation easily. </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Educate and Raise Awareness.</a:t>
            </a:r>
          </a:p>
          <a:p>
            <a:pPr marL="285750" indent="-285750" algn="just">
              <a:buFont typeface="Wingdings" panose="05000000000000000000" pitchFamily="2" charset="2"/>
              <a:buChar char="Ø"/>
            </a:pPr>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800" b="1" dirty="0">
              <a:solidFill>
                <a:srgbClr val="213163"/>
              </a:solidFill>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E28503F-66BC-C548-4A94-90F677B13E9C}"/>
              </a:ext>
            </a:extLst>
          </p:cNvPr>
          <p:cNvSpPr txBox="1"/>
          <p:nvPr/>
        </p:nvSpPr>
        <p:spPr>
          <a:xfrm>
            <a:off x="1473591" y="-9602"/>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2773291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Proposed Solution</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DE6318-5B8B-7BAD-30E7-410BBFD91DF3}"/>
              </a:ext>
            </a:extLst>
          </p:cNvPr>
          <p:cNvSpPr txBox="1"/>
          <p:nvPr/>
        </p:nvSpPr>
        <p:spPr>
          <a:xfrm>
            <a:off x="311700" y="1319077"/>
            <a:ext cx="8424337" cy="2246769"/>
          </a:xfrm>
          <a:prstGeom prst="rect">
            <a:avLst/>
          </a:prstGeom>
          <a:noFill/>
        </p:spPr>
        <p:txBody>
          <a:bodyPr wrap="square" rtlCol="0">
            <a:spAutoFit/>
          </a:bodyPr>
          <a:lstStyle/>
          <a:p>
            <a:pPr algn="just"/>
            <a:r>
              <a:rPr lang="en-GB" sz="2000" b="0" i="0" dirty="0">
                <a:solidFill>
                  <a:schemeClr val="tx1"/>
                </a:solidFill>
                <a:effectLst/>
                <a:latin typeface="Times New Roman" panose="02020603050405020304" pitchFamily="18" charset="0"/>
                <a:cs typeface="Times New Roman" panose="02020603050405020304" pitchFamily="18" charset="0"/>
              </a:rPr>
              <a:t>The proposed solution for a blood bank management system entails developing a comprehensive software platform with user-friendly interfaces, donor,</a:t>
            </a:r>
            <a:r>
              <a:rPr lang="en-IN" sz="2000" b="1" i="0" dirty="0">
                <a:solidFill>
                  <a:srgbClr val="F9F9F9"/>
                </a:solidFill>
                <a:effectLst/>
                <a:latin typeface="Söhne"/>
              </a:rPr>
              <a:t> </a:t>
            </a:r>
            <a:r>
              <a:rPr lang="en-IN" sz="2000" i="0" dirty="0">
                <a:solidFill>
                  <a:schemeClr val="tx1"/>
                </a:solidFill>
                <a:effectLst/>
                <a:latin typeface="Times New Roman" panose="02020603050405020304" pitchFamily="18" charset="0"/>
                <a:cs typeface="Times New Roman" panose="02020603050405020304" pitchFamily="18" charset="0"/>
              </a:rPr>
              <a:t>Continuous Improvement and Support</a:t>
            </a:r>
            <a:r>
              <a:rPr lang="en-GB" sz="2000" i="0" dirty="0">
                <a:solidFill>
                  <a:schemeClr val="tx1"/>
                </a:solidFill>
                <a:effectLst/>
                <a:latin typeface="Times New Roman" panose="02020603050405020304" pitchFamily="18" charset="0"/>
                <a:cs typeface="Times New Roman" panose="02020603050405020304" pitchFamily="18" charset="0"/>
              </a:rPr>
              <a:t> </a:t>
            </a:r>
            <a:r>
              <a:rPr lang="en-GB" sz="2000" b="0" i="0" dirty="0">
                <a:solidFill>
                  <a:schemeClr val="tx1"/>
                </a:solidFill>
                <a:effectLst/>
                <a:latin typeface="Times New Roman" panose="02020603050405020304" pitchFamily="18" charset="0"/>
                <a:cs typeface="Times New Roman" panose="02020603050405020304" pitchFamily="18" charset="0"/>
              </a:rPr>
              <a:t>and communication systems, robust security features, reporting capabilities, scalability, and ongoing support. This integrated solution aims to streamline processes, enhance donor engagement, improve patient care, and ensure compliance with regulatory standards, ultimately facilitating timely access to safe blood products and saving lives.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DB714E4-0680-AE46-E62E-B1A4D71EAA0F}"/>
              </a:ext>
            </a:extLst>
          </p:cNvPr>
          <p:cNvSpPr txBox="1"/>
          <p:nvPr/>
        </p:nvSpPr>
        <p:spPr>
          <a:xfrm>
            <a:off x="1501726"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C352B-A1BE-C29B-D697-804753E4C535}"/>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713363CB-C3B3-1F4D-259C-3385939F9C61}"/>
              </a:ext>
            </a:extLst>
          </p:cNvPr>
          <p:cNvSpPr>
            <a:spLocks noGrp="1"/>
          </p:cNvSpPr>
          <p:nvPr>
            <p:ph type="title"/>
          </p:nvPr>
        </p:nvSpPr>
        <p:spPr>
          <a:xfrm>
            <a:off x="311150" y="444500"/>
            <a:ext cx="85217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System Architecture</a:t>
            </a:r>
          </a:p>
        </p:txBody>
      </p:sp>
      <p:sp>
        <p:nvSpPr>
          <p:cNvPr id="2" name="TextBox 1">
            <a:extLst>
              <a:ext uri="{FF2B5EF4-FFF2-40B4-BE49-F238E27FC236}">
                <a16:creationId xmlns:a16="http://schemas.microsoft.com/office/drawing/2014/main" id="{EEAD8A5A-46EE-1C48-14BF-1CF86D2BC181}"/>
              </a:ext>
            </a:extLst>
          </p:cNvPr>
          <p:cNvSpPr txBox="1"/>
          <p:nvPr/>
        </p:nvSpPr>
        <p:spPr>
          <a:xfrm>
            <a:off x="235439" y="1088243"/>
            <a:ext cx="8424337" cy="584775"/>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User Module:</a:t>
            </a:r>
          </a:p>
          <a:p>
            <a:pPr algn="just"/>
            <a:endParaRPr lang="en-US" sz="1600"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3E6651F4-B5CD-E3D9-5C98-7E1D3E8D1F35}"/>
              </a:ext>
            </a:extLst>
          </p:cNvPr>
          <p:cNvSpPr/>
          <p:nvPr/>
        </p:nvSpPr>
        <p:spPr>
          <a:xfrm>
            <a:off x="3568035" y="1428848"/>
            <a:ext cx="1477108" cy="73757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User </a:t>
            </a:r>
            <a:endParaRPr lang="en-IN" sz="1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3893B6B-7A55-2A97-AC0C-C7C6D6B41108}"/>
              </a:ext>
            </a:extLst>
          </p:cNvPr>
          <p:cNvSpPr/>
          <p:nvPr/>
        </p:nvSpPr>
        <p:spPr>
          <a:xfrm>
            <a:off x="402105" y="2788198"/>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latin typeface="Times New Roman" panose="02020603050405020304" pitchFamily="18" charset="0"/>
                <a:cs typeface="Times New Roman" panose="02020603050405020304" pitchFamily="18" charset="0"/>
              </a:rPr>
              <a:t>Home</a:t>
            </a:r>
            <a:endParaRPr lang="en-IN" sz="1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EE9EB83-2C64-F6B5-40A4-31548E6741A2}"/>
              </a:ext>
            </a:extLst>
          </p:cNvPr>
          <p:cNvSpPr/>
          <p:nvPr/>
        </p:nvSpPr>
        <p:spPr>
          <a:xfrm>
            <a:off x="1302203" y="3811624"/>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600" i="0" dirty="0">
                <a:solidFill>
                  <a:schemeClr val="tx1"/>
                </a:solidFill>
                <a:effectLst/>
                <a:latin typeface="Times New Roman" panose="02020603050405020304" pitchFamily="18" charset="0"/>
                <a:cs typeface="Times New Roman" panose="02020603050405020304" pitchFamily="18" charset="0"/>
              </a:rPr>
              <a:t>About Us</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01638A5-66B7-13CC-9D27-04913B6ED2B2}"/>
              </a:ext>
            </a:extLst>
          </p:cNvPr>
          <p:cNvSpPr/>
          <p:nvPr/>
        </p:nvSpPr>
        <p:spPr>
          <a:xfrm>
            <a:off x="3088448" y="380930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600" i="0" dirty="0">
                <a:solidFill>
                  <a:schemeClr val="tx1"/>
                </a:solidFill>
                <a:effectLst/>
                <a:latin typeface="Times New Roman" panose="02020603050405020304" pitchFamily="18" charset="0"/>
                <a:cs typeface="Times New Roman" panose="02020603050405020304" pitchFamily="18" charset="0"/>
              </a:rPr>
              <a:t>Contact Us</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58C25F7-93EB-D1DE-86E9-E563200164D3}"/>
              </a:ext>
            </a:extLst>
          </p:cNvPr>
          <p:cNvSpPr/>
          <p:nvPr/>
        </p:nvSpPr>
        <p:spPr>
          <a:xfrm>
            <a:off x="4791573" y="380930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600" i="0" dirty="0">
                <a:solidFill>
                  <a:schemeClr val="tx1"/>
                </a:solidFill>
                <a:effectLst/>
                <a:latin typeface="Times New Roman" panose="02020603050405020304" pitchFamily="18" charset="0"/>
                <a:cs typeface="Times New Roman" panose="02020603050405020304" pitchFamily="18" charset="0"/>
              </a:rPr>
              <a:t>Donor List</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BE8CE7E-677A-1A00-279D-D649B480651D}"/>
              </a:ext>
            </a:extLst>
          </p:cNvPr>
          <p:cNvSpPr/>
          <p:nvPr/>
        </p:nvSpPr>
        <p:spPr>
          <a:xfrm>
            <a:off x="6494698" y="380930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1600" i="0" dirty="0">
                <a:solidFill>
                  <a:schemeClr val="tx1"/>
                </a:solidFill>
                <a:effectLst/>
                <a:latin typeface="Times New Roman" panose="02020603050405020304" pitchFamily="18" charset="0"/>
                <a:cs typeface="Times New Roman" panose="02020603050405020304" pitchFamily="18" charset="0"/>
              </a:rPr>
              <a:t>Search Donor</a:t>
            </a:r>
            <a:endParaRPr lang="en-IN" sz="1600" dirty="0">
              <a:solidFill>
                <a:schemeClr val="tx1"/>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3152A0D7-B5EE-5808-858E-F4AA65FB8184}"/>
              </a:ext>
            </a:extLst>
          </p:cNvPr>
          <p:cNvCxnSpPr>
            <a:cxnSpLocks/>
            <a:stCxn id="4" idx="4"/>
            <a:endCxn id="5" idx="0"/>
          </p:cNvCxnSpPr>
          <p:nvPr/>
        </p:nvCxnSpPr>
        <p:spPr>
          <a:xfrm flipH="1">
            <a:off x="1052736" y="2166426"/>
            <a:ext cx="3253853" cy="621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ACC61932-A617-5111-210D-9984D2B61F89}"/>
              </a:ext>
            </a:extLst>
          </p:cNvPr>
          <p:cNvCxnSpPr>
            <a:cxnSpLocks/>
            <a:stCxn id="4" idx="4"/>
            <a:endCxn id="7" idx="0"/>
          </p:cNvCxnSpPr>
          <p:nvPr/>
        </p:nvCxnSpPr>
        <p:spPr>
          <a:xfrm flipH="1">
            <a:off x="1952834" y="2166426"/>
            <a:ext cx="2353755" cy="1645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75AC997-3227-29D2-787A-34A882ACC5BE}"/>
              </a:ext>
            </a:extLst>
          </p:cNvPr>
          <p:cNvCxnSpPr>
            <a:cxnSpLocks/>
          </p:cNvCxnSpPr>
          <p:nvPr/>
        </p:nvCxnSpPr>
        <p:spPr>
          <a:xfrm flipH="1">
            <a:off x="3739078" y="2252589"/>
            <a:ext cx="567510" cy="1557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52C2329-8609-0818-0B5F-47F7618A7DF8}"/>
              </a:ext>
            </a:extLst>
          </p:cNvPr>
          <p:cNvCxnSpPr>
            <a:cxnSpLocks/>
            <a:stCxn id="4" idx="4"/>
            <a:endCxn id="9" idx="0"/>
          </p:cNvCxnSpPr>
          <p:nvPr/>
        </p:nvCxnSpPr>
        <p:spPr>
          <a:xfrm>
            <a:off x="4306589" y="2166426"/>
            <a:ext cx="1135615" cy="1642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85B4A64-525E-65A4-4230-DB64EFC6965C}"/>
              </a:ext>
            </a:extLst>
          </p:cNvPr>
          <p:cNvCxnSpPr>
            <a:cxnSpLocks/>
            <a:stCxn id="4" idx="4"/>
            <a:endCxn id="10" idx="0"/>
          </p:cNvCxnSpPr>
          <p:nvPr/>
        </p:nvCxnSpPr>
        <p:spPr>
          <a:xfrm>
            <a:off x="4306589" y="2166426"/>
            <a:ext cx="2838740" cy="1642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EFE96B4-A534-CC22-DC84-72BBE43ECA7E}"/>
              </a:ext>
            </a:extLst>
          </p:cNvPr>
          <p:cNvSpPr txBox="1"/>
          <p:nvPr/>
        </p:nvSpPr>
        <p:spPr>
          <a:xfrm>
            <a:off x="1457530" y="0"/>
            <a:ext cx="4635304" cy="523220"/>
          </a:xfrm>
          <a:prstGeom prst="rect">
            <a:avLst/>
          </a:prstGeom>
          <a:noFill/>
        </p:spPr>
        <p:txBody>
          <a:bodyPr wrap="square">
            <a:spAutoFit/>
          </a:bodyPr>
          <a:lstStyle/>
          <a:p>
            <a:r>
              <a:rPr lang="en-GB" dirty="0">
                <a:solidFill>
                  <a:schemeClr val="bg1"/>
                </a:solidFill>
              </a:rPr>
              <a:t>:</a:t>
            </a:r>
            <a:r>
              <a:rPr lang="en-GB" dirty="0"/>
              <a:t> </a:t>
            </a:r>
            <a:r>
              <a:rPr lang="en-GB" dirty="0">
                <a:solidFill>
                  <a:schemeClr val="bg1"/>
                </a:solidFill>
              </a:rPr>
              <a:t>Online blood bank and donor management system</a:t>
            </a:r>
          </a:p>
          <a:p>
            <a:endParaRPr lang="en-GB" dirty="0"/>
          </a:p>
        </p:txBody>
      </p:sp>
      <p:sp>
        <p:nvSpPr>
          <p:cNvPr id="6" name="Rectangle 5">
            <a:extLst>
              <a:ext uri="{FF2B5EF4-FFF2-40B4-BE49-F238E27FC236}">
                <a16:creationId xmlns:a16="http://schemas.microsoft.com/office/drawing/2014/main" id="{D0EA80B0-84D6-311D-D88C-CE745A765CFA}"/>
              </a:ext>
            </a:extLst>
          </p:cNvPr>
          <p:cNvSpPr/>
          <p:nvPr/>
        </p:nvSpPr>
        <p:spPr>
          <a:xfrm>
            <a:off x="7639693" y="2788198"/>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1500" dirty="0">
                <a:latin typeface="Times New Roman" panose="02020603050405020304" pitchFamily="18" charset="0"/>
                <a:cs typeface="Times New Roman" panose="02020603050405020304" pitchFamily="18" charset="0"/>
              </a:rPr>
              <a:t>Become a Donor</a:t>
            </a:r>
            <a:endParaRPr lang="en-IN" sz="1500" dirty="0">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E676579F-CB1F-BCC3-97B3-B9A661C20632}"/>
              </a:ext>
            </a:extLst>
          </p:cNvPr>
          <p:cNvCxnSpPr>
            <a:cxnSpLocks/>
            <a:stCxn id="4" idx="4"/>
            <a:endCxn id="6" idx="0"/>
          </p:cNvCxnSpPr>
          <p:nvPr/>
        </p:nvCxnSpPr>
        <p:spPr>
          <a:xfrm>
            <a:off x="4306589" y="2166426"/>
            <a:ext cx="3983735" cy="621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393034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FFBF72-6287-8DE0-4A0D-761552197F7E}"/>
              </a:ext>
            </a:extLst>
          </p:cNvPr>
          <p:cNvSpPr txBox="1"/>
          <p:nvPr/>
        </p:nvSpPr>
        <p:spPr>
          <a:xfrm>
            <a:off x="400929" y="851096"/>
            <a:ext cx="4814668" cy="369332"/>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Admin Module:</a:t>
            </a:r>
          </a:p>
        </p:txBody>
      </p:sp>
      <p:sp>
        <p:nvSpPr>
          <p:cNvPr id="6" name="Oval 5">
            <a:extLst>
              <a:ext uri="{FF2B5EF4-FFF2-40B4-BE49-F238E27FC236}">
                <a16:creationId xmlns:a16="http://schemas.microsoft.com/office/drawing/2014/main" id="{D7B786E8-6F33-2F5F-3DDC-77AC70C6C710}"/>
              </a:ext>
            </a:extLst>
          </p:cNvPr>
          <p:cNvSpPr/>
          <p:nvPr/>
        </p:nvSpPr>
        <p:spPr>
          <a:xfrm>
            <a:off x="3458893" y="1398487"/>
            <a:ext cx="1477108" cy="6400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Admin</a:t>
            </a:r>
            <a:r>
              <a:rPr lang="en-US" b="1" dirty="0"/>
              <a:t> </a:t>
            </a:r>
            <a:endParaRPr lang="en-IN" b="1" dirty="0"/>
          </a:p>
        </p:txBody>
      </p:sp>
      <p:sp>
        <p:nvSpPr>
          <p:cNvPr id="7" name="Rectangle 6">
            <a:extLst>
              <a:ext uri="{FF2B5EF4-FFF2-40B4-BE49-F238E27FC236}">
                <a16:creationId xmlns:a16="http://schemas.microsoft.com/office/drawing/2014/main" id="{EAD25696-55B7-B62B-5908-665B8A654143}"/>
              </a:ext>
            </a:extLst>
          </p:cNvPr>
          <p:cNvSpPr/>
          <p:nvPr/>
        </p:nvSpPr>
        <p:spPr>
          <a:xfrm>
            <a:off x="202660" y="3503538"/>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Login</a:t>
            </a:r>
            <a:endParaRPr lang="en-IN" sz="16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6D3A254-6298-FCD4-9E77-1FCD09A85578}"/>
              </a:ext>
            </a:extLst>
          </p:cNvPr>
          <p:cNvSpPr/>
          <p:nvPr/>
        </p:nvSpPr>
        <p:spPr>
          <a:xfrm>
            <a:off x="1801830" y="3509607"/>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Add &amp; Delete  donor’s data </a:t>
            </a:r>
            <a:endParaRPr lang="en-IN"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7E85650-315A-796B-4A0A-191F62F6438C}"/>
              </a:ext>
            </a:extLst>
          </p:cNvPr>
          <p:cNvSpPr/>
          <p:nvPr/>
        </p:nvSpPr>
        <p:spPr>
          <a:xfrm>
            <a:off x="3592534" y="3503538"/>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Manage queries</a:t>
            </a:r>
          </a:p>
        </p:txBody>
      </p:sp>
      <p:sp>
        <p:nvSpPr>
          <p:cNvPr id="10" name="Rectangle 9">
            <a:extLst>
              <a:ext uri="{FF2B5EF4-FFF2-40B4-BE49-F238E27FC236}">
                <a16:creationId xmlns:a16="http://schemas.microsoft.com/office/drawing/2014/main" id="{1F8F5A53-84A9-8B60-3DCB-EE9BF009293E}"/>
              </a:ext>
            </a:extLst>
          </p:cNvPr>
          <p:cNvSpPr/>
          <p:nvPr/>
        </p:nvSpPr>
        <p:spPr>
          <a:xfrm>
            <a:off x="7434492" y="3499680"/>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Logout</a:t>
            </a:r>
            <a:endParaRPr lang="en-IN"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EEAE3D3-1029-69F0-0277-D1BCB8BB1721}"/>
              </a:ext>
            </a:extLst>
          </p:cNvPr>
          <p:cNvSpPr/>
          <p:nvPr/>
        </p:nvSpPr>
        <p:spPr>
          <a:xfrm>
            <a:off x="5586053" y="3509607"/>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Check Activities</a:t>
            </a:r>
            <a:endParaRPr lang="en-IN"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16EBED20-428A-88DD-A813-CAF9F4B67866}"/>
              </a:ext>
            </a:extLst>
          </p:cNvPr>
          <p:cNvCxnSpPr>
            <a:stCxn id="6" idx="4"/>
            <a:endCxn id="7" idx="0"/>
          </p:cNvCxnSpPr>
          <p:nvPr/>
        </p:nvCxnSpPr>
        <p:spPr>
          <a:xfrm flipH="1">
            <a:off x="853291" y="2038567"/>
            <a:ext cx="3344156" cy="1464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87F3AD3-03D1-B8E3-4B56-ECE085F4C3E6}"/>
              </a:ext>
            </a:extLst>
          </p:cNvPr>
          <p:cNvCxnSpPr>
            <a:stCxn id="6" idx="4"/>
            <a:endCxn id="8" idx="0"/>
          </p:cNvCxnSpPr>
          <p:nvPr/>
        </p:nvCxnSpPr>
        <p:spPr>
          <a:xfrm flipH="1">
            <a:off x="2452461" y="2038567"/>
            <a:ext cx="1744986" cy="1471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286640-9BF1-EA07-A3B5-7430278BDB43}"/>
              </a:ext>
            </a:extLst>
          </p:cNvPr>
          <p:cNvCxnSpPr>
            <a:cxnSpLocks/>
          </p:cNvCxnSpPr>
          <p:nvPr/>
        </p:nvCxnSpPr>
        <p:spPr>
          <a:xfrm>
            <a:off x="4203608" y="2032498"/>
            <a:ext cx="0" cy="1467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4B0388F-EFEA-C917-8740-2F2F9695BAFD}"/>
              </a:ext>
            </a:extLst>
          </p:cNvPr>
          <p:cNvCxnSpPr>
            <a:stCxn id="6" idx="4"/>
            <a:endCxn id="11" idx="0"/>
          </p:cNvCxnSpPr>
          <p:nvPr/>
        </p:nvCxnSpPr>
        <p:spPr>
          <a:xfrm>
            <a:off x="4197447" y="2038567"/>
            <a:ext cx="2039237" cy="1471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3D9EFF-84D6-29F4-6E64-68A56468F291}"/>
              </a:ext>
            </a:extLst>
          </p:cNvPr>
          <p:cNvCxnSpPr>
            <a:stCxn id="6" idx="4"/>
            <a:endCxn id="10" idx="0"/>
          </p:cNvCxnSpPr>
          <p:nvPr/>
        </p:nvCxnSpPr>
        <p:spPr>
          <a:xfrm>
            <a:off x="4197447" y="2038567"/>
            <a:ext cx="3887676" cy="1461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071E739-145C-B257-6354-421072E93078}"/>
              </a:ext>
            </a:extLst>
          </p:cNvPr>
          <p:cNvSpPr txBox="1"/>
          <p:nvPr/>
        </p:nvSpPr>
        <p:spPr>
          <a:xfrm>
            <a:off x="1436961" y="-19639"/>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5943780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Algorithm</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EB437C4-B649-101A-ED7B-C9A86F66F318}"/>
              </a:ext>
            </a:extLst>
          </p:cNvPr>
          <p:cNvSpPr txBox="1"/>
          <p:nvPr/>
        </p:nvSpPr>
        <p:spPr>
          <a:xfrm>
            <a:off x="250740" y="850053"/>
            <a:ext cx="8520600" cy="4433906"/>
          </a:xfrm>
          <a:prstGeom prst="rect">
            <a:avLst/>
          </a:prstGeom>
          <a:noFill/>
        </p:spPr>
        <p:txBody>
          <a:bodyPr wrap="square" rtlCol="0">
            <a:spAutoFit/>
          </a:bodyPr>
          <a:lstStyle/>
          <a:p>
            <a:pPr marL="342900" indent="-342900">
              <a:lnSpc>
                <a:spcPct val="150000"/>
              </a:lnSpc>
              <a:buAutoNum type="arabicPeriod"/>
            </a:pPr>
            <a:r>
              <a:rPr lang="en-GB" sz="1600" b="1" dirty="0">
                <a:latin typeface="Times New Roman" panose="02020603050405020304" pitchFamily="18" charset="0"/>
                <a:cs typeface="Times New Roman" panose="02020603050405020304" pitchFamily="18" charset="0"/>
              </a:rPr>
              <a:t>Donor Registration Algorithm:</a:t>
            </a:r>
          </a:p>
          <a:p>
            <a:pPr marL="285750" indent="-285750">
              <a:lnSpc>
                <a:spcPct val="150000"/>
              </a:lnSpc>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Upon registration, the donor provides personal details including blood type, contact information, and location.</a:t>
            </a:r>
          </a:p>
          <a:p>
            <a:pPr marL="285750" indent="-285750">
              <a:lnSpc>
                <a:spcPct val="150000"/>
              </a:lnSpc>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  Store the donor's information in a database.</a:t>
            </a:r>
          </a:p>
          <a:p>
            <a:pPr>
              <a:lnSpc>
                <a:spcPct val="150000"/>
              </a:lnSpc>
            </a:pPr>
            <a:r>
              <a:rPr lang="en-GB" sz="1600" b="1" dirty="0">
                <a:latin typeface="Times New Roman" panose="02020603050405020304" pitchFamily="18" charset="0"/>
                <a:cs typeface="Times New Roman" panose="02020603050405020304" pitchFamily="18" charset="0"/>
              </a:rPr>
              <a:t>2. Search Algorithm:</a:t>
            </a:r>
          </a:p>
          <a:p>
            <a:pPr marL="342900" indent="-342900">
              <a:lnSpc>
                <a:spcPct val="150000"/>
              </a:lnSpc>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User inputs the required blood type and location.</a:t>
            </a:r>
          </a:p>
          <a:p>
            <a:pPr marL="342900" indent="-342900">
              <a:lnSpc>
                <a:spcPct val="150000"/>
              </a:lnSpc>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Search the database for donors matching the specified blood type and location.</a:t>
            </a:r>
          </a:p>
          <a:p>
            <a:pPr marL="342900" indent="-342900">
              <a:lnSpc>
                <a:spcPct val="150000"/>
              </a:lnSpc>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Return a list of matching donors.</a:t>
            </a:r>
          </a:p>
          <a:p>
            <a:pPr>
              <a:lnSpc>
                <a:spcPct val="150000"/>
              </a:lnSpc>
            </a:pPr>
            <a:r>
              <a:rPr lang="en-GB" sz="1600" b="1" dirty="0">
                <a:latin typeface="Times New Roman" panose="02020603050405020304" pitchFamily="18" charset="0"/>
                <a:cs typeface="Times New Roman" panose="02020603050405020304" pitchFamily="18" charset="0"/>
              </a:rPr>
              <a:t>3. Request Algorithm:</a:t>
            </a:r>
          </a:p>
          <a:p>
            <a:pPr marL="342900" indent="-342900">
              <a:lnSpc>
                <a:spcPct val="150000"/>
              </a:lnSpc>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User selects a donor from the list and requests their contact details.</a:t>
            </a:r>
          </a:p>
          <a:p>
            <a:pPr marL="342900" indent="-342900">
              <a:lnSpc>
                <a:spcPct val="150000"/>
              </a:lnSpc>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request is sent to the admin.</a:t>
            </a:r>
          </a:p>
          <a:p>
            <a:pPr marL="342900" indent="-342900">
              <a:lnSpc>
                <a:spcPct val="150000"/>
              </a:lnSpc>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 Admin checks if the selected donor has opted to reveal their details.</a:t>
            </a:r>
          </a:p>
          <a:p>
            <a:pPr marL="342900" indent="-342900">
              <a:lnSpc>
                <a:spcPct val="150000"/>
              </a:lnSpc>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 If the donor has agreed, the admin sends their contact details to the user.</a:t>
            </a:r>
          </a:p>
          <a:p>
            <a:pPr>
              <a:lnSpc>
                <a:spcPct val="150000"/>
              </a:lnSpc>
            </a:pPr>
            <a:endParaRPr lang="en-GB" sz="1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D57015-8E61-881A-308A-56FC861BDEE3}"/>
              </a:ext>
            </a:extLst>
          </p:cNvPr>
          <p:cNvSpPr txBox="1"/>
          <p:nvPr/>
        </p:nvSpPr>
        <p:spPr>
          <a:xfrm>
            <a:off x="1473591" y="0"/>
            <a:ext cx="4635304" cy="307777"/>
          </a:xfrm>
          <a:prstGeom prst="rect">
            <a:avLst/>
          </a:prstGeom>
          <a:noFill/>
        </p:spPr>
        <p:txBody>
          <a:bodyPr wrap="square">
            <a:spAutoFit/>
          </a:bodyPr>
          <a:lstStyle/>
          <a:p>
            <a:r>
              <a:rPr lang="en-GB" dirty="0">
                <a:solidFill>
                  <a:schemeClr val="bg1"/>
                </a:solidFill>
              </a:rPr>
              <a:t>: Online blood bank and donor management system</a:t>
            </a:r>
          </a:p>
        </p:txBody>
      </p:sp>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42C638B0F34148830922A942954C08" ma:contentTypeVersion="5" ma:contentTypeDescription="Create a new document." ma:contentTypeScope="" ma:versionID="dd576f46a765468dcafda86bb58e0f13">
  <xsd:schema xmlns:xsd="http://www.w3.org/2001/XMLSchema" xmlns:xs="http://www.w3.org/2001/XMLSchema" xmlns:p="http://schemas.microsoft.com/office/2006/metadata/properties" xmlns:ns3="0b9f693e-5840-41bd-a6a9-e67056d2440e" targetNamespace="http://schemas.microsoft.com/office/2006/metadata/properties" ma:root="true" ma:fieldsID="e4d64d93e2b152f4c40b68cbecfd0519" ns3:_="">
    <xsd:import namespace="0b9f693e-5840-41bd-a6a9-e67056d2440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9f693e-5840-41bd-a6a9-e67056d244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48D216-A892-45D7-AF61-032FCB5D82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9f693e-5840-41bd-a6a9-e67056d244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schemas.microsoft.com/office/2006/documentManagement/types"/>
    <ds:schemaRef ds:uri="http://purl.org/dc/terms/"/>
    <ds:schemaRef ds:uri="http://purl.org/dc/dcmitype/"/>
    <ds:schemaRef ds:uri="http://schemas.openxmlformats.org/package/2006/metadata/core-properties"/>
    <ds:schemaRef ds:uri="http://www.w3.org/XML/1998/namespace"/>
    <ds:schemaRef ds:uri="http://schemas.microsoft.com/office/infopath/2007/PartnerControls"/>
    <ds:schemaRef ds:uri="http://purl.org/dc/elements/1.1/"/>
    <ds:schemaRef ds:uri="0b9f693e-5840-41bd-a6a9-e67056d2440e"/>
  </ds:schemaRefs>
</ds:datastoreItem>
</file>

<file path=docProps/app.xml><?xml version="1.0" encoding="utf-8"?>
<Properties xmlns="http://schemas.openxmlformats.org/officeDocument/2006/extended-properties" xmlns:vt="http://schemas.openxmlformats.org/officeDocument/2006/docPropsVTypes">
  <Template/>
  <TotalTime>531</TotalTime>
  <Words>1549</Words>
  <Application>Microsoft Office PowerPoint</Application>
  <PresentationFormat>On-screen Show (16:9)</PresentationFormat>
  <Paragraphs>158</Paragraphs>
  <Slides>26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Söhne</vt:lpstr>
      <vt:lpstr>Times New Roman</vt:lpstr>
      <vt:lpstr>Wingdings</vt:lpstr>
      <vt:lpstr>Simple Light</vt:lpstr>
      <vt:lpstr>PowerPoint Presentation</vt:lpstr>
      <vt:lpstr>PowerPoint Presentation</vt:lpstr>
      <vt:lpstr>Abstract</vt:lpstr>
      <vt:lpstr>Problem Statement</vt:lpstr>
      <vt:lpstr>Aim and Objective</vt:lpstr>
      <vt:lpstr>Proposed Solution</vt:lpstr>
      <vt:lpstr>System Architecture</vt:lpstr>
      <vt:lpstr>PowerPoint Presentation</vt:lpstr>
      <vt:lpstr>Algorithm</vt:lpstr>
      <vt:lpstr>Algorithm</vt:lpstr>
      <vt:lpstr>Deployment Steps</vt:lpstr>
      <vt:lpstr>Technology Used</vt:lpstr>
      <vt:lpstr>Conclusion</vt:lpstr>
      <vt:lpstr>Future Scope</vt:lpstr>
      <vt:lpstr>PowerPoint Presentation</vt:lpstr>
      <vt:lpstr>Frontend part  </vt:lpstr>
      <vt:lpstr>Frontend part  </vt:lpstr>
      <vt:lpstr>Frontend part  </vt:lpstr>
      <vt:lpstr>Frontend part  </vt:lpstr>
      <vt:lpstr>Frontend part  </vt:lpstr>
      <vt:lpstr>Frontend part (Admin Side)  </vt:lpstr>
      <vt:lpstr>Frontend part (Admin Side)  </vt:lpstr>
      <vt:lpstr>Frontend part (Admin Side)  </vt:lpstr>
      <vt:lpstr>Frontend part (Admin Side)  </vt:lpstr>
      <vt:lpstr>Frontend part (Admin Side)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Sasikala Pulluru</cp:lastModifiedBy>
  <cp:revision>146</cp:revision>
  <dcterms:modified xsi:type="dcterms:W3CDTF">2024-02-16T12:24:08Z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0x010100D442C638B0F34148830922A942954C08</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